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271" r:id="rId4"/>
    <p:sldId id="290" r:id="rId5"/>
    <p:sldId id="258" r:id="rId6"/>
    <p:sldId id="287" r:id="rId7"/>
    <p:sldId id="291" r:id="rId8"/>
    <p:sldId id="269" r:id="rId9"/>
    <p:sldId id="274" r:id="rId10"/>
    <p:sldId id="275" r:id="rId11"/>
    <p:sldId id="270" r:id="rId12"/>
    <p:sldId id="277" r:id="rId13"/>
    <p:sldId id="279" r:id="rId14"/>
    <p:sldId id="281" r:id="rId15"/>
    <p:sldId id="280" r:id="rId16"/>
    <p:sldId id="282" r:id="rId17"/>
    <p:sldId id="283" r:id="rId18"/>
    <p:sldId id="284" r:id="rId19"/>
    <p:sldId id="285" r:id="rId20"/>
    <p:sldId id="262" r:id="rId21"/>
    <p:sldId id="260" r:id="rId22"/>
    <p:sldId id="286" r:id="rId23"/>
    <p:sldId id="289" r:id="rId24"/>
    <p:sldId id="268" r:id="rId25"/>
    <p:sldId id="292"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11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37E339D-C8AF-4DE3-8C85-1B3F73993CDC}" type="datetimeFigureOut">
              <a:rPr lang="en-US"/>
              <a:pPr>
                <a:defRPr/>
              </a:pPr>
              <a:t>9/28/2010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749B50-3532-4F0E-8C28-38B10B52ABA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8700B6-DADF-4886-8C8A-5E2EFBB0DBAB}" type="datetimeFigureOut">
              <a:rPr lang="en-US"/>
              <a:pPr>
                <a:defRPr/>
              </a:pPr>
              <a:t>9/28/2010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52F886-E6F2-42E5-8489-1759D90FBF7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90944C-90FA-4A72-B9BE-C9A6300FCF0D}" type="datetimeFigureOut">
              <a:rPr lang="en-US"/>
              <a:pPr>
                <a:defRPr/>
              </a:pPr>
              <a:t>9/28/2010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849FE7-D4E2-46D3-BFCF-ABDE858E1EA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Verdan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5915000" cy="4525963"/>
          </a:xfrm>
        </p:spPr>
        <p:txBody>
          <a:bodyPr/>
          <a:lstStyle>
            <a:lvl1pPr>
              <a:defRPr sz="2000">
                <a:latin typeface="Verdana" pitchFamily="34" charset="0"/>
              </a:defRPr>
            </a:lvl1pPr>
            <a:lvl2pPr>
              <a:defRPr sz="1800">
                <a:latin typeface="Verdana" pitchFamily="34" charset="0"/>
              </a:defRPr>
            </a:lvl2pPr>
            <a:lvl3pPr>
              <a:defRPr sz="1800">
                <a:latin typeface="Verdana" pitchFamily="34" charset="0"/>
              </a:defRPr>
            </a:lvl3pPr>
            <a:lvl4pPr>
              <a:defRPr sz="1800">
                <a:latin typeface="Verdana" pitchFamily="34" charset="0"/>
              </a:defRPr>
            </a:lvl4pPr>
            <a:lvl5pPr>
              <a:defRPr sz="1800">
                <a:latin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D55C26E-0737-4A63-8CE2-505258D35BB6}" type="datetimeFigureOut">
              <a:rPr lang="en-US"/>
              <a:pPr>
                <a:defRPr/>
              </a:pPr>
              <a:t>9/28/2010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9A972D-F6CA-4A86-A9CB-B0670FAD541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C9F7FAB-95A9-4F27-B20E-19D7A48A9553}" type="datetimeFigureOut">
              <a:rPr lang="en-US"/>
              <a:pPr>
                <a:defRPr/>
              </a:pPr>
              <a:t>9/28/2010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378195-512D-4DC5-9AC6-6ECC533C85F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631F8CA-1D93-4F89-8BC9-5A4CE2521863}" type="datetimeFigureOut">
              <a:rPr lang="en-US"/>
              <a:pPr>
                <a:defRPr/>
              </a:pPr>
              <a:t>9/28/2010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55DA3FC-2D3E-43E0-9F5C-73BA502048B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22210E7-6DC0-4765-BED4-376F187CF535}" type="datetimeFigureOut">
              <a:rPr lang="en-US"/>
              <a:pPr>
                <a:defRPr/>
              </a:pPr>
              <a:t>9/28/2010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5577418-300C-4333-B46E-55D945EC2BD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676D896-4CA0-4A8A-8815-961B7DB76691}" type="datetimeFigureOut">
              <a:rPr lang="en-US"/>
              <a:pPr>
                <a:defRPr/>
              </a:pPr>
              <a:t>9/28/2010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EE59A9C-ECE1-4570-B5F3-7BE01ABA89F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003025F-5E46-4D9D-8CD6-2FEC67149C74}" type="datetimeFigureOut">
              <a:rPr lang="en-US"/>
              <a:pPr>
                <a:defRPr/>
              </a:pPr>
              <a:t>9/28/2010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730113A-54C7-4291-AAED-9D1CB8BB6D5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B7F49A-DCAD-4E27-8910-FCE9332E3095}" type="datetimeFigureOut">
              <a:rPr lang="en-US"/>
              <a:pPr>
                <a:defRPr/>
              </a:pPr>
              <a:t>9/28/2010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B15314-5067-47C8-89CF-C5BEE0C4C2C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7533772-F6B2-42D6-BA3A-602CEA7C3286}" type="datetimeFigureOut">
              <a:rPr lang="en-US"/>
              <a:pPr>
                <a:defRPr/>
              </a:pPr>
              <a:t>9/28/2010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FE4AB3A-95D5-48EF-B03F-57B4C80965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yestorenewables.co.za/"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hyperlink" Target="http://www.sawea.org.za/"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mailto:louise@sawea.org.za"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sawea.org.za/"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mailto:louise@sawea.org.z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8" descr="SAWEA_logo_pre-final.TIF"/>
          <p:cNvPicPr>
            <a:picLocks noChangeAspect="1"/>
          </p:cNvPicPr>
          <p:nvPr/>
        </p:nvPicPr>
        <p:blipFill>
          <a:blip r:embed="rId2" cstate="print"/>
          <a:srcRect/>
          <a:stretch>
            <a:fillRect/>
          </a:stretch>
        </p:blipFill>
        <p:spPr bwMode="auto">
          <a:xfrm>
            <a:off x="1597025" y="4000500"/>
            <a:ext cx="5761038" cy="1611313"/>
          </a:xfrm>
          <a:prstGeom prst="rect">
            <a:avLst/>
          </a:prstGeom>
          <a:noFill/>
          <a:ln w="9525">
            <a:noFill/>
            <a:miter lim="800000"/>
            <a:headEnd/>
            <a:tailEnd/>
          </a:ln>
        </p:spPr>
      </p:pic>
      <p:sp>
        <p:nvSpPr>
          <p:cNvPr id="6" name="Content Placeholder 2"/>
          <p:cNvSpPr>
            <a:spLocks/>
          </p:cNvSpPr>
          <p:nvPr/>
        </p:nvSpPr>
        <p:spPr bwMode="auto">
          <a:xfrm>
            <a:off x="0" y="2133600"/>
            <a:ext cx="9144000" cy="1295400"/>
          </a:xfrm>
          <a:prstGeom prst="rect">
            <a:avLst/>
          </a:prstGeom>
          <a:noFill/>
          <a:ln w="9525">
            <a:noFill/>
            <a:miter lim="800000"/>
            <a:headEnd/>
            <a:tailEnd/>
          </a:ln>
        </p:spPr>
        <p:txBody>
          <a:bodyPr/>
          <a:lstStyle/>
          <a:p>
            <a:pPr marL="342900" indent="-342900" algn="ctr" fontAlgn="auto">
              <a:lnSpc>
                <a:spcPct val="90000"/>
              </a:lnSpc>
              <a:spcBef>
                <a:spcPts val="0"/>
              </a:spcBef>
              <a:spcAft>
                <a:spcPts val="0"/>
              </a:spcAft>
              <a:buFont typeface="Arial" charset="0"/>
              <a:buNone/>
              <a:defRPr/>
            </a:pPr>
            <a:r>
              <a:rPr lang="en-GB" sz="2800" b="1" dirty="0" smtClean="0">
                <a:solidFill>
                  <a:schemeClr val="bg1">
                    <a:lumMod val="50000"/>
                  </a:schemeClr>
                </a:solidFill>
              </a:rPr>
              <a:t>“Wind Power for Local Economic Development: South Africa leading the Way”</a:t>
            </a:r>
            <a:endParaRPr lang="en-ZA" sz="2800" b="1" dirty="0" smtClean="0">
              <a:solidFill>
                <a:schemeClr val="bg1">
                  <a:lumMod val="50000"/>
                </a:schemeClr>
              </a:solidFill>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cstate="print"/>
          <a:srcRect/>
          <a:stretch>
            <a:fillRect/>
          </a:stretch>
        </p:blipFill>
        <p:spPr bwMode="auto">
          <a:xfrm>
            <a:off x="4953000" y="0"/>
            <a:ext cx="4191000" cy="6829425"/>
          </a:xfrm>
          <a:prstGeom prst="rect">
            <a:avLst/>
          </a:prstGeom>
          <a:noFill/>
          <a:ln w="9525">
            <a:noFill/>
            <a:miter lim="800000"/>
            <a:headEnd/>
            <a:tailEnd/>
          </a:ln>
        </p:spPr>
      </p:pic>
      <p:sp>
        <p:nvSpPr>
          <p:cNvPr id="7" name="Rectangle 2"/>
          <p:cNvSpPr>
            <a:spLocks/>
          </p:cNvSpPr>
          <p:nvPr/>
        </p:nvSpPr>
        <p:spPr bwMode="auto">
          <a:xfrm>
            <a:off x="0" y="452438"/>
            <a:ext cx="9144000" cy="762000"/>
          </a:xfrm>
          <a:prstGeom prst="rect">
            <a:avLst/>
          </a:prstGeom>
          <a:noFill/>
          <a:ln w="9525">
            <a:noFill/>
            <a:miter lim="800000"/>
            <a:headEnd/>
            <a:tailEnd/>
          </a:ln>
        </p:spPr>
        <p:txBody>
          <a:bodyPr anchor="ctr"/>
          <a:lstStyle/>
          <a:p>
            <a:pPr lvl="1" fontAlgn="auto">
              <a:spcAft>
                <a:spcPts val="0"/>
              </a:spcAft>
              <a:defRPr/>
            </a:pPr>
            <a:endParaRPr lang="en-US" sz="3200" b="1" dirty="0">
              <a:solidFill>
                <a:schemeClr val="tx1">
                  <a:lumMod val="95000"/>
                  <a:lumOff val="5000"/>
                </a:schemeClr>
              </a:solidFill>
              <a:latin typeface="+mn-lt"/>
              <a:cs typeface="+mn-cs"/>
            </a:endParaRPr>
          </a:p>
        </p:txBody>
      </p:sp>
      <p:sp>
        <p:nvSpPr>
          <p:cNvPr id="9" name="Content Placeholder 2"/>
          <p:cNvSpPr>
            <a:spLocks/>
          </p:cNvSpPr>
          <p:nvPr/>
        </p:nvSpPr>
        <p:spPr bwMode="auto">
          <a:xfrm>
            <a:off x="0" y="1743075"/>
            <a:ext cx="9144000" cy="3900488"/>
          </a:xfrm>
          <a:prstGeom prst="rect">
            <a:avLst/>
          </a:prstGeom>
          <a:noFill/>
          <a:ln w="9525">
            <a:noFill/>
            <a:miter lim="800000"/>
            <a:headEnd/>
            <a:tailEnd/>
          </a:ln>
        </p:spPr>
        <p:txBody>
          <a:bodyPr/>
          <a:lstStyle/>
          <a:p>
            <a:pPr marL="800100" lvl="1" indent="-342900" fontAlgn="auto">
              <a:lnSpc>
                <a:spcPct val="90000"/>
              </a:lnSpc>
              <a:spcBef>
                <a:spcPts val="0"/>
              </a:spcBef>
              <a:spcAft>
                <a:spcPts val="0"/>
              </a:spcAft>
              <a:buFont typeface="Arial" charset="0"/>
              <a:buNone/>
              <a:defRPr/>
            </a:pPr>
            <a:endParaRPr lang="en-ZA" dirty="0">
              <a:solidFill>
                <a:schemeClr val="tx1">
                  <a:lumMod val="95000"/>
                  <a:lumOff val="5000"/>
                </a:schemeClr>
              </a:solidFill>
              <a:latin typeface="+mn-lt"/>
              <a:cs typeface="+mn-cs"/>
            </a:endParaRPr>
          </a:p>
          <a:p>
            <a:pPr marL="800100" lvl="1" indent="-342900" fontAlgn="auto">
              <a:lnSpc>
                <a:spcPct val="90000"/>
              </a:lnSpc>
              <a:spcBef>
                <a:spcPts val="0"/>
              </a:spcBef>
              <a:spcAft>
                <a:spcPts val="0"/>
              </a:spcAft>
              <a:defRPr/>
            </a:pPr>
            <a:endParaRPr lang="en-ZA" dirty="0">
              <a:solidFill>
                <a:schemeClr val="tx1">
                  <a:lumMod val="95000"/>
                  <a:lumOff val="5000"/>
                </a:schemeClr>
              </a:solidFill>
              <a:latin typeface="+mn-lt"/>
              <a:cs typeface="+mn-cs"/>
            </a:endParaRPr>
          </a:p>
          <a:p>
            <a:pPr marL="800100" lvl="1" indent="-342900" fontAlgn="auto">
              <a:lnSpc>
                <a:spcPct val="90000"/>
              </a:lnSpc>
              <a:spcBef>
                <a:spcPts val="0"/>
              </a:spcBef>
              <a:spcAft>
                <a:spcPts val="0"/>
              </a:spcAft>
              <a:defRPr/>
            </a:pPr>
            <a:endParaRPr lang="en-ZA" dirty="0">
              <a:solidFill>
                <a:schemeClr val="tx1">
                  <a:lumMod val="95000"/>
                  <a:lumOff val="5000"/>
                </a:schemeClr>
              </a:solidFill>
              <a:latin typeface="+mn-lt"/>
              <a:cs typeface="+mn-cs"/>
            </a:endParaRPr>
          </a:p>
        </p:txBody>
      </p:sp>
      <p:grpSp>
        <p:nvGrpSpPr>
          <p:cNvPr id="2" name="Group 17"/>
          <p:cNvGrpSpPr/>
          <p:nvPr/>
        </p:nvGrpSpPr>
        <p:grpSpPr>
          <a:xfrm>
            <a:off x="152400" y="0"/>
            <a:ext cx="8991600" cy="6858000"/>
            <a:chOff x="152400" y="0"/>
            <a:chExt cx="8991600" cy="6858000"/>
          </a:xfrm>
        </p:grpSpPr>
        <p:sp>
          <p:nvSpPr>
            <p:cNvPr id="11" name="Rectangle 10"/>
            <p:cNvSpPr/>
            <p:nvPr/>
          </p:nvSpPr>
          <p:spPr>
            <a:xfrm>
              <a:off x="4643438" y="0"/>
              <a:ext cx="4500562" cy="6858000"/>
            </a:xfrm>
            <a:prstGeom prst="rect">
              <a:avLst/>
            </a:prstGeom>
            <a:solidFill>
              <a:schemeClr val="bg1">
                <a:alpha val="66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ZA"/>
            </a:p>
          </p:txBody>
        </p:sp>
        <p:pic>
          <p:nvPicPr>
            <p:cNvPr id="3077" name="Picture 8" descr="SAWEA_logo_pre-final.TIF"/>
            <p:cNvPicPr>
              <a:picLocks noChangeAspect="1"/>
            </p:cNvPicPr>
            <p:nvPr/>
          </p:nvPicPr>
          <p:blipFill>
            <a:blip r:embed="rId3" cstate="print"/>
            <a:srcRect/>
            <a:stretch>
              <a:fillRect/>
            </a:stretch>
          </p:blipFill>
          <p:spPr bwMode="auto">
            <a:xfrm>
              <a:off x="152400" y="6019800"/>
              <a:ext cx="2447925" cy="684213"/>
            </a:xfrm>
            <a:prstGeom prst="rect">
              <a:avLst/>
            </a:prstGeom>
            <a:noFill/>
            <a:ln w="9525">
              <a:noFill/>
              <a:miter lim="800000"/>
              <a:headEnd/>
              <a:tailEnd/>
            </a:ln>
          </p:spPr>
        </p:pic>
        <p:cxnSp>
          <p:nvCxnSpPr>
            <p:cNvPr id="12" name="Straight Connector 11"/>
            <p:cNvCxnSpPr/>
            <p:nvPr/>
          </p:nvCxnSpPr>
          <p:spPr>
            <a:xfrm>
              <a:off x="1219200" y="6248400"/>
              <a:ext cx="762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4" name="Title 13"/>
          <p:cNvSpPr>
            <a:spLocks noGrp="1"/>
          </p:cNvSpPr>
          <p:nvPr>
            <p:ph type="title"/>
          </p:nvPr>
        </p:nvSpPr>
        <p:spPr/>
        <p:txBody>
          <a:bodyPr/>
          <a:lstStyle/>
          <a:p>
            <a:pPr algn="l"/>
            <a:r>
              <a:rPr lang="en-GB" sz="2800" dirty="0" smtClean="0">
                <a:solidFill>
                  <a:schemeClr val="bg1">
                    <a:lumMod val="65000"/>
                  </a:schemeClr>
                </a:solidFill>
                <a:latin typeface="Verdana" pitchFamily="34" charset="0"/>
              </a:rPr>
              <a:t>LED Definitions - ILO</a:t>
            </a:r>
            <a:endParaRPr lang="en-US" sz="2800" dirty="0">
              <a:solidFill>
                <a:schemeClr val="bg1">
                  <a:lumMod val="65000"/>
                </a:schemeClr>
              </a:solidFill>
              <a:latin typeface="Verdana" pitchFamily="34" charset="0"/>
            </a:endParaRPr>
          </a:p>
        </p:txBody>
      </p:sp>
      <p:sp>
        <p:nvSpPr>
          <p:cNvPr id="15" name="Content Placeholder 14"/>
          <p:cNvSpPr>
            <a:spLocks noGrp="1"/>
          </p:cNvSpPr>
          <p:nvPr>
            <p:ph idx="1"/>
          </p:nvPr>
        </p:nvSpPr>
        <p:spPr>
          <a:xfrm>
            <a:off x="457200" y="1600200"/>
            <a:ext cx="5987008" cy="4525963"/>
          </a:xfrm>
        </p:spPr>
        <p:txBody>
          <a:bodyPr/>
          <a:lstStyle/>
          <a:p>
            <a:r>
              <a:rPr lang="en-US" dirty="0" smtClean="0"/>
              <a:t>"Local economic development (LED) is a participatory process which encourages social dialogue and public-private partnerships in a defined geographical area. LED enables local stakeholders to jointly design and implement a development strategy which fully exploits local resources and capacities, and makes best use of the area's comparative advantages."</a:t>
            </a:r>
          </a:p>
          <a:p>
            <a:endParaRPr lang="en-GB" sz="1800" dirty="0" smtClean="0">
              <a:latin typeface="Verdana" pitchFamily="34" charset="0"/>
            </a:endParaRPr>
          </a:p>
          <a:p>
            <a:endParaRPr lang="en-GB" sz="1800" dirty="0" smtClean="0">
              <a:latin typeface="Verdana" pitchFamily="34" charset="0"/>
            </a:endParaRPr>
          </a:p>
          <a:p>
            <a:pPr lvl="1"/>
            <a:endParaRPr lang="en-GB" dirty="0" smtClean="0">
              <a:latin typeface="Verdana" pitchFamily="34" charset="0"/>
            </a:endParaRPr>
          </a:p>
          <a:p>
            <a:endParaRPr lang="en-GB" dirty="0" smtClean="0">
              <a:latin typeface="Verdana" pitchFamily="34" charset="0"/>
            </a:endParaRPr>
          </a:p>
          <a:p>
            <a:endParaRPr lang="en-US" dirty="0">
              <a:latin typeface="Verdan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cstate="print"/>
          <a:srcRect/>
          <a:stretch>
            <a:fillRect/>
          </a:stretch>
        </p:blipFill>
        <p:spPr bwMode="auto">
          <a:xfrm>
            <a:off x="4953000" y="0"/>
            <a:ext cx="4191000" cy="6829425"/>
          </a:xfrm>
          <a:prstGeom prst="rect">
            <a:avLst/>
          </a:prstGeom>
          <a:noFill/>
          <a:ln w="9525">
            <a:noFill/>
            <a:miter lim="800000"/>
            <a:headEnd/>
            <a:tailEnd/>
          </a:ln>
        </p:spPr>
      </p:pic>
      <p:sp>
        <p:nvSpPr>
          <p:cNvPr id="7" name="Rectangle 2"/>
          <p:cNvSpPr>
            <a:spLocks/>
          </p:cNvSpPr>
          <p:nvPr/>
        </p:nvSpPr>
        <p:spPr bwMode="auto">
          <a:xfrm>
            <a:off x="0" y="452438"/>
            <a:ext cx="9144000" cy="762000"/>
          </a:xfrm>
          <a:prstGeom prst="rect">
            <a:avLst/>
          </a:prstGeom>
          <a:noFill/>
          <a:ln w="9525">
            <a:noFill/>
            <a:miter lim="800000"/>
            <a:headEnd/>
            <a:tailEnd/>
          </a:ln>
        </p:spPr>
        <p:txBody>
          <a:bodyPr anchor="ctr"/>
          <a:lstStyle/>
          <a:p>
            <a:pPr lvl="1" fontAlgn="auto">
              <a:spcAft>
                <a:spcPts val="0"/>
              </a:spcAft>
              <a:defRPr/>
            </a:pPr>
            <a:endParaRPr lang="en-US" sz="3200" b="1" dirty="0">
              <a:solidFill>
                <a:schemeClr val="tx1">
                  <a:lumMod val="95000"/>
                  <a:lumOff val="5000"/>
                </a:schemeClr>
              </a:solidFill>
              <a:latin typeface="+mn-lt"/>
              <a:cs typeface="+mn-cs"/>
            </a:endParaRPr>
          </a:p>
        </p:txBody>
      </p:sp>
      <p:sp>
        <p:nvSpPr>
          <p:cNvPr id="9" name="Content Placeholder 2"/>
          <p:cNvSpPr>
            <a:spLocks/>
          </p:cNvSpPr>
          <p:nvPr/>
        </p:nvSpPr>
        <p:spPr bwMode="auto">
          <a:xfrm>
            <a:off x="0" y="1743075"/>
            <a:ext cx="9144000" cy="3900488"/>
          </a:xfrm>
          <a:prstGeom prst="rect">
            <a:avLst/>
          </a:prstGeom>
          <a:noFill/>
          <a:ln w="9525">
            <a:noFill/>
            <a:miter lim="800000"/>
            <a:headEnd/>
            <a:tailEnd/>
          </a:ln>
        </p:spPr>
        <p:txBody>
          <a:bodyPr/>
          <a:lstStyle/>
          <a:p>
            <a:pPr marL="800100" lvl="1" indent="-342900" fontAlgn="auto">
              <a:lnSpc>
                <a:spcPct val="90000"/>
              </a:lnSpc>
              <a:spcBef>
                <a:spcPts val="0"/>
              </a:spcBef>
              <a:spcAft>
                <a:spcPts val="0"/>
              </a:spcAft>
              <a:buFont typeface="Arial" charset="0"/>
              <a:buNone/>
              <a:defRPr/>
            </a:pPr>
            <a:endParaRPr lang="en-ZA" dirty="0">
              <a:solidFill>
                <a:schemeClr val="tx1">
                  <a:lumMod val="95000"/>
                  <a:lumOff val="5000"/>
                </a:schemeClr>
              </a:solidFill>
              <a:latin typeface="+mn-lt"/>
              <a:cs typeface="+mn-cs"/>
            </a:endParaRPr>
          </a:p>
          <a:p>
            <a:pPr marL="800100" lvl="1" indent="-342900" fontAlgn="auto">
              <a:lnSpc>
                <a:spcPct val="90000"/>
              </a:lnSpc>
              <a:spcBef>
                <a:spcPts val="0"/>
              </a:spcBef>
              <a:spcAft>
                <a:spcPts val="0"/>
              </a:spcAft>
              <a:defRPr/>
            </a:pPr>
            <a:endParaRPr lang="en-ZA" dirty="0">
              <a:solidFill>
                <a:schemeClr val="tx1">
                  <a:lumMod val="95000"/>
                  <a:lumOff val="5000"/>
                </a:schemeClr>
              </a:solidFill>
              <a:latin typeface="+mn-lt"/>
              <a:cs typeface="+mn-cs"/>
            </a:endParaRPr>
          </a:p>
          <a:p>
            <a:pPr marL="800100" lvl="1" indent="-342900" fontAlgn="auto">
              <a:lnSpc>
                <a:spcPct val="90000"/>
              </a:lnSpc>
              <a:spcBef>
                <a:spcPts val="0"/>
              </a:spcBef>
              <a:spcAft>
                <a:spcPts val="0"/>
              </a:spcAft>
              <a:defRPr/>
            </a:pPr>
            <a:endParaRPr lang="en-ZA" dirty="0">
              <a:solidFill>
                <a:schemeClr val="tx1">
                  <a:lumMod val="95000"/>
                  <a:lumOff val="5000"/>
                </a:schemeClr>
              </a:solidFill>
              <a:latin typeface="+mn-lt"/>
              <a:cs typeface="+mn-cs"/>
            </a:endParaRPr>
          </a:p>
        </p:txBody>
      </p:sp>
      <p:grpSp>
        <p:nvGrpSpPr>
          <p:cNvPr id="2" name="Group 17"/>
          <p:cNvGrpSpPr/>
          <p:nvPr/>
        </p:nvGrpSpPr>
        <p:grpSpPr>
          <a:xfrm>
            <a:off x="152400" y="0"/>
            <a:ext cx="8991600" cy="6858000"/>
            <a:chOff x="152400" y="0"/>
            <a:chExt cx="8991600" cy="6858000"/>
          </a:xfrm>
        </p:grpSpPr>
        <p:sp>
          <p:nvSpPr>
            <p:cNvPr id="11" name="Rectangle 10"/>
            <p:cNvSpPr/>
            <p:nvPr/>
          </p:nvSpPr>
          <p:spPr>
            <a:xfrm>
              <a:off x="4643438" y="0"/>
              <a:ext cx="4500562" cy="6858000"/>
            </a:xfrm>
            <a:prstGeom prst="rect">
              <a:avLst/>
            </a:prstGeom>
            <a:solidFill>
              <a:schemeClr val="bg1">
                <a:alpha val="66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ZA"/>
            </a:p>
          </p:txBody>
        </p:sp>
        <p:pic>
          <p:nvPicPr>
            <p:cNvPr id="3077" name="Picture 8" descr="SAWEA_logo_pre-final.TIF"/>
            <p:cNvPicPr>
              <a:picLocks noChangeAspect="1"/>
            </p:cNvPicPr>
            <p:nvPr/>
          </p:nvPicPr>
          <p:blipFill>
            <a:blip r:embed="rId3" cstate="print"/>
            <a:srcRect/>
            <a:stretch>
              <a:fillRect/>
            </a:stretch>
          </p:blipFill>
          <p:spPr bwMode="auto">
            <a:xfrm>
              <a:off x="152400" y="6019800"/>
              <a:ext cx="2447925" cy="684213"/>
            </a:xfrm>
            <a:prstGeom prst="rect">
              <a:avLst/>
            </a:prstGeom>
            <a:noFill/>
            <a:ln w="9525">
              <a:noFill/>
              <a:miter lim="800000"/>
              <a:headEnd/>
              <a:tailEnd/>
            </a:ln>
          </p:spPr>
        </p:pic>
        <p:cxnSp>
          <p:nvCxnSpPr>
            <p:cNvPr id="12" name="Straight Connector 11"/>
            <p:cNvCxnSpPr/>
            <p:nvPr/>
          </p:nvCxnSpPr>
          <p:spPr>
            <a:xfrm>
              <a:off x="1219200" y="6248400"/>
              <a:ext cx="762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4" name="Title 13"/>
          <p:cNvSpPr>
            <a:spLocks noGrp="1"/>
          </p:cNvSpPr>
          <p:nvPr>
            <p:ph type="title"/>
          </p:nvPr>
        </p:nvSpPr>
        <p:spPr/>
        <p:txBody>
          <a:bodyPr/>
          <a:lstStyle/>
          <a:p>
            <a:pPr algn="l"/>
            <a:r>
              <a:rPr lang="en-GB" sz="2800" dirty="0" smtClean="0">
                <a:solidFill>
                  <a:schemeClr val="bg1">
                    <a:lumMod val="65000"/>
                  </a:schemeClr>
                </a:solidFill>
                <a:latin typeface="Verdana" pitchFamily="34" charset="0"/>
              </a:rPr>
              <a:t>LED Definitions </a:t>
            </a:r>
            <a:r>
              <a:rPr lang="en-GB" dirty="0" smtClean="0">
                <a:solidFill>
                  <a:schemeClr val="bg1">
                    <a:lumMod val="65000"/>
                  </a:schemeClr>
                </a:solidFill>
              </a:rPr>
              <a:t>- </a:t>
            </a:r>
            <a:r>
              <a:rPr lang="en-US" dirty="0" smtClean="0">
                <a:solidFill>
                  <a:schemeClr val="bg1">
                    <a:lumMod val="65000"/>
                  </a:schemeClr>
                </a:solidFill>
              </a:rPr>
              <a:t>UN-Habitat</a:t>
            </a:r>
            <a:endParaRPr lang="en-US" dirty="0">
              <a:solidFill>
                <a:schemeClr val="bg1">
                  <a:lumMod val="65000"/>
                </a:schemeClr>
              </a:solidFill>
            </a:endParaRPr>
          </a:p>
        </p:txBody>
      </p:sp>
      <p:sp>
        <p:nvSpPr>
          <p:cNvPr id="15" name="Content Placeholder 14"/>
          <p:cNvSpPr>
            <a:spLocks noGrp="1"/>
          </p:cNvSpPr>
          <p:nvPr>
            <p:ph idx="1"/>
          </p:nvPr>
        </p:nvSpPr>
        <p:spPr>
          <a:xfrm>
            <a:off x="457200" y="1600200"/>
            <a:ext cx="6491064" cy="4525963"/>
          </a:xfrm>
        </p:spPr>
        <p:txBody>
          <a:bodyPr/>
          <a:lstStyle/>
          <a:p>
            <a:r>
              <a:rPr lang="en-US" sz="1600" dirty="0" smtClean="0"/>
              <a:t>"Local economic development (LED) is a participatory process where local people from all sectors work together to stimulate local commercial activity, resulting in a resilient and sustainable economy. It is a tool to help create decent jobs and improve the quality of life for everyone, including the poor and marginalized. Local economic development encourages the public, private and civil society sectors to establish partnerships and collaboratively find local solutions to common economic challenges. The LED process seeks to empower local participants in order to effectively utilize business enterprise, </a:t>
            </a:r>
            <a:r>
              <a:rPr lang="en-US" sz="1600" dirty="0" err="1" smtClean="0"/>
              <a:t>labour</a:t>
            </a:r>
            <a:r>
              <a:rPr lang="en-US" sz="1600" dirty="0" smtClean="0"/>
              <a:t>, capital and other local resources to achieve local priorities (e.g., promote quality jobs, reduce poverty, stabilize the local economy generate municipal taxes to provide better services)." </a:t>
            </a:r>
          </a:p>
          <a:p>
            <a:endParaRPr lang="en-GB" sz="1600" dirty="0" smtClean="0">
              <a:latin typeface="Verdana" pitchFamily="34" charset="0"/>
            </a:endParaRPr>
          </a:p>
          <a:p>
            <a:endParaRPr lang="en-GB" sz="1600" dirty="0" smtClean="0">
              <a:latin typeface="Verdana" pitchFamily="34" charset="0"/>
            </a:endParaRPr>
          </a:p>
          <a:p>
            <a:pPr lvl="1"/>
            <a:endParaRPr lang="en-GB" sz="1600" dirty="0" smtClean="0">
              <a:latin typeface="Verdana" pitchFamily="34" charset="0"/>
            </a:endParaRPr>
          </a:p>
          <a:p>
            <a:endParaRPr lang="en-GB" sz="1800" dirty="0" smtClean="0">
              <a:latin typeface="Verdana" pitchFamily="34" charset="0"/>
            </a:endParaRPr>
          </a:p>
          <a:p>
            <a:endParaRPr lang="en-US" sz="1800" dirty="0">
              <a:latin typeface="Verdan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cstate="print"/>
          <a:srcRect/>
          <a:stretch>
            <a:fillRect/>
          </a:stretch>
        </p:blipFill>
        <p:spPr bwMode="auto">
          <a:xfrm>
            <a:off x="4953000" y="0"/>
            <a:ext cx="4191000" cy="6829425"/>
          </a:xfrm>
          <a:prstGeom prst="rect">
            <a:avLst/>
          </a:prstGeom>
          <a:noFill/>
          <a:ln w="9525">
            <a:noFill/>
            <a:miter lim="800000"/>
            <a:headEnd/>
            <a:tailEnd/>
          </a:ln>
        </p:spPr>
      </p:pic>
      <p:sp>
        <p:nvSpPr>
          <p:cNvPr id="7" name="Rectangle 2"/>
          <p:cNvSpPr>
            <a:spLocks/>
          </p:cNvSpPr>
          <p:nvPr/>
        </p:nvSpPr>
        <p:spPr bwMode="auto">
          <a:xfrm>
            <a:off x="0" y="452438"/>
            <a:ext cx="9144000" cy="762000"/>
          </a:xfrm>
          <a:prstGeom prst="rect">
            <a:avLst/>
          </a:prstGeom>
          <a:noFill/>
          <a:ln w="9525">
            <a:noFill/>
            <a:miter lim="800000"/>
            <a:headEnd/>
            <a:tailEnd/>
          </a:ln>
        </p:spPr>
        <p:txBody>
          <a:bodyPr anchor="ctr"/>
          <a:lstStyle/>
          <a:p>
            <a:pPr lvl="1" fontAlgn="auto">
              <a:spcAft>
                <a:spcPts val="0"/>
              </a:spcAft>
              <a:defRPr/>
            </a:pPr>
            <a:endParaRPr lang="en-US" sz="3200" b="1" dirty="0">
              <a:solidFill>
                <a:schemeClr val="tx1">
                  <a:lumMod val="95000"/>
                  <a:lumOff val="5000"/>
                </a:schemeClr>
              </a:solidFill>
              <a:latin typeface="+mn-lt"/>
              <a:cs typeface="+mn-cs"/>
            </a:endParaRPr>
          </a:p>
        </p:txBody>
      </p:sp>
      <p:sp>
        <p:nvSpPr>
          <p:cNvPr id="9" name="Content Placeholder 2"/>
          <p:cNvSpPr>
            <a:spLocks/>
          </p:cNvSpPr>
          <p:nvPr/>
        </p:nvSpPr>
        <p:spPr bwMode="auto">
          <a:xfrm>
            <a:off x="0" y="1743075"/>
            <a:ext cx="9144000" cy="3900488"/>
          </a:xfrm>
          <a:prstGeom prst="rect">
            <a:avLst/>
          </a:prstGeom>
          <a:noFill/>
          <a:ln w="9525">
            <a:noFill/>
            <a:miter lim="800000"/>
            <a:headEnd/>
            <a:tailEnd/>
          </a:ln>
        </p:spPr>
        <p:txBody>
          <a:bodyPr/>
          <a:lstStyle/>
          <a:p>
            <a:pPr marL="800100" lvl="1" indent="-342900" fontAlgn="auto">
              <a:lnSpc>
                <a:spcPct val="90000"/>
              </a:lnSpc>
              <a:spcBef>
                <a:spcPts val="0"/>
              </a:spcBef>
              <a:spcAft>
                <a:spcPts val="0"/>
              </a:spcAft>
              <a:buFont typeface="Arial" charset="0"/>
              <a:buNone/>
              <a:defRPr/>
            </a:pPr>
            <a:endParaRPr lang="en-ZA" dirty="0">
              <a:solidFill>
                <a:schemeClr val="tx1">
                  <a:lumMod val="95000"/>
                  <a:lumOff val="5000"/>
                </a:schemeClr>
              </a:solidFill>
              <a:latin typeface="+mn-lt"/>
              <a:cs typeface="+mn-cs"/>
            </a:endParaRPr>
          </a:p>
          <a:p>
            <a:pPr marL="800100" lvl="1" indent="-342900" fontAlgn="auto">
              <a:lnSpc>
                <a:spcPct val="90000"/>
              </a:lnSpc>
              <a:spcBef>
                <a:spcPts val="0"/>
              </a:spcBef>
              <a:spcAft>
                <a:spcPts val="0"/>
              </a:spcAft>
              <a:defRPr/>
            </a:pPr>
            <a:endParaRPr lang="en-ZA" dirty="0">
              <a:solidFill>
                <a:schemeClr val="tx1">
                  <a:lumMod val="95000"/>
                  <a:lumOff val="5000"/>
                </a:schemeClr>
              </a:solidFill>
              <a:latin typeface="+mn-lt"/>
              <a:cs typeface="+mn-cs"/>
            </a:endParaRPr>
          </a:p>
          <a:p>
            <a:pPr marL="800100" lvl="1" indent="-342900" fontAlgn="auto">
              <a:lnSpc>
                <a:spcPct val="90000"/>
              </a:lnSpc>
              <a:spcBef>
                <a:spcPts val="0"/>
              </a:spcBef>
              <a:spcAft>
                <a:spcPts val="0"/>
              </a:spcAft>
              <a:defRPr/>
            </a:pPr>
            <a:endParaRPr lang="en-ZA" dirty="0">
              <a:solidFill>
                <a:schemeClr val="tx1">
                  <a:lumMod val="95000"/>
                  <a:lumOff val="5000"/>
                </a:schemeClr>
              </a:solidFill>
              <a:latin typeface="+mn-lt"/>
              <a:cs typeface="+mn-cs"/>
            </a:endParaRPr>
          </a:p>
        </p:txBody>
      </p:sp>
      <p:grpSp>
        <p:nvGrpSpPr>
          <p:cNvPr id="2" name="Group 17"/>
          <p:cNvGrpSpPr/>
          <p:nvPr/>
        </p:nvGrpSpPr>
        <p:grpSpPr>
          <a:xfrm>
            <a:off x="152400" y="0"/>
            <a:ext cx="8991600" cy="6858000"/>
            <a:chOff x="152400" y="0"/>
            <a:chExt cx="8991600" cy="6858000"/>
          </a:xfrm>
        </p:grpSpPr>
        <p:sp>
          <p:nvSpPr>
            <p:cNvPr id="11" name="Rectangle 10"/>
            <p:cNvSpPr/>
            <p:nvPr/>
          </p:nvSpPr>
          <p:spPr>
            <a:xfrm>
              <a:off x="4643438" y="0"/>
              <a:ext cx="4500562" cy="6858000"/>
            </a:xfrm>
            <a:prstGeom prst="rect">
              <a:avLst/>
            </a:prstGeom>
            <a:solidFill>
              <a:schemeClr val="bg1">
                <a:alpha val="66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ZA"/>
            </a:p>
          </p:txBody>
        </p:sp>
        <p:pic>
          <p:nvPicPr>
            <p:cNvPr id="3077" name="Picture 8" descr="SAWEA_logo_pre-final.TIF"/>
            <p:cNvPicPr>
              <a:picLocks noChangeAspect="1"/>
            </p:cNvPicPr>
            <p:nvPr/>
          </p:nvPicPr>
          <p:blipFill>
            <a:blip r:embed="rId3" cstate="print"/>
            <a:srcRect/>
            <a:stretch>
              <a:fillRect/>
            </a:stretch>
          </p:blipFill>
          <p:spPr bwMode="auto">
            <a:xfrm>
              <a:off x="152400" y="6019800"/>
              <a:ext cx="2447925" cy="684213"/>
            </a:xfrm>
            <a:prstGeom prst="rect">
              <a:avLst/>
            </a:prstGeom>
            <a:noFill/>
            <a:ln w="9525">
              <a:noFill/>
              <a:miter lim="800000"/>
              <a:headEnd/>
              <a:tailEnd/>
            </a:ln>
          </p:spPr>
        </p:pic>
        <p:cxnSp>
          <p:nvCxnSpPr>
            <p:cNvPr id="12" name="Straight Connector 11"/>
            <p:cNvCxnSpPr/>
            <p:nvPr/>
          </p:nvCxnSpPr>
          <p:spPr>
            <a:xfrm>
              <a:off x="1219200" y="6248400"/>
              <a:ext cx="762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4" name="Title 13"/>
          <p:cNvSpPr>
            <a:spLocks noGrp="1"/>
          </p:cNvSpPr>
          <p:nvPr>
            <p:ph type="title"/>
          </p:nvPr>
        </p:nvSpPr>
        <p:spPr>
          <a:xfrm>
            <a:off x="457200" y="274638"/>
            <a:ext cx="4546848" cy="1143000"/>
          </a:xfrm>
        </p:spPr>
        <p:txBody>
          <a:bodyPr/>
          <a:lstStyle/>
          <a:p>
            <a:pPr algn="l"/>
            <a:r>
              <a:rPr lang="en-GB" dirty="0" smtClean="0">
                <a:solidFill>
                  <a:schemeClr val="bg1">
                    <a:lumMod val="65000"/>
                  </a:schemeClr>
                </a:solidFill>
              </a:rPr>
              <a:t>SAWEA Recipe </a:t>
            </a:r>
            <a:r>
              <a:rPr lang="en-GB" dirty="0" smtClean="0">
                <a:solidFill>
                  <a:schemeClr val="bg1">
                    <a:lumMod val="65000"/>
                  </a:schemeClr>
                </a:solidFill>
              </a:rPr>
              <a:t>for LED </a:t>
            </a:r>
            <a:br>
              <a:rPr lang="en-GB" dirty="0" smtClean="0">
                <a:solidFill>
                  <a:schemeClr val="bg1">
                    <a:lumMod val="65000"/>
                  </a:schemeClr>
                </a:solidFill>
              </a:rPr>
            </a:br>
            <a:r>
              <a:rPr lang="en-GB" dirty="0" smtClean="0">
                <a:solidFill>
                  <a:schemeClr val="bg1">
                    <a:lumMod val="65000"/>
                  </a:schemeClr>
                </a:solidFill>
              </a:rPr>
              <a:t>Mala </a:t>
            </a:r>
            <a:r>
              <a:rPr lang="en-GB" dirty="0" err="1" smtClean="0">
                <a:solidFill>
                  <a:schemeClr val="bg1">
                    <a:lumMod val="65000"/>
                  </a:schemeClr>
                </a:solidFill>
              </a:rPr>
              <a:t>Mogodu</a:t>
            </a:r>
            <a:endParaRPr lang="en-US" sz="2800" dirty="0">
              <a:solidFill>
                <a:schemeClr val="bg1">
                  <a:lumMod val="65000"/>
                </a:schemeClr>
              </a:solidFill>
              <a:latin typeface="Verdana" pitchFamily="34" charset="0"/>
            </a:endParaRPr>
          </a:p>
        </p:txBody>
      </p:sp>
      <p:sp>
        <p:nvSpPr>
          <p:cNvPr id="15" name="Content Placeholder 14"/>
          <p:cNvSpPr>
            <a:spLocks noGrp="1"/>
          </p:cNvSpPr>
          <p:nvPr>
            <p:ph idx="1"/>
          </p:nvPr>
        </p:nvSpPr>
        <p:spPr>
          <a:xfrm>
            <a:off x="457200" y="1600200"/>
            <a:ext cx="7859216" cy="4525963"/>
          </a:xfrm>
        </p:spPr>
        <p:txBody>
          <a:bodyPr/>
          <a:lstStyle/>
          <a:p>
            <a:endParaRPr lang="en-GB" sz="1600" dirty="0" smtClean="0">
              <a:latin typeface="Verdana" pitchFamily="34" charset="0"/>
            </a:endParaRPr>
          </a:p>
          <a:p>
            <a:endParaRPr lang="en-GB" sz="1600" dirty="0" smtClean="0">
              <a:latin typeface="Verdana" pitchFamily="34" charset="0"/>
            </a:endParaRPr>
          </a:p>
          <a:p>
            <a:pPr lvl="1"/>
            <a:endParaRPr lang="en-GB" sz="1600" dirty="0" smtClean="0">
              <a:latin typeface="Verdana" pitchFamily="34" charset="0"/>
            </a:endParaRPr>
          </a:p>
          <a:p>
            <a:endParaRPr lang="en-GB" sz="1800" dirty="0" smtClean="0">
              <a:latin typeface="Verdana" pitchFamily="34" charset="0"/>
            </a:endParaRPr>
          </a:p>
          <a:p>
            <a:endParaRPr lang="en-US" sz="1800" dirty="0">
              <a:latin typeface="Verdana" pitchFamily="34" charset="0"/>
            </a:endParaRPr>
          </a:p>
        </p:txBody>
      </p:sp>
      <p:pic>
        <p:nvPicPr>
          <p:cNvPr id="16" name="Picture 15" descr="potjie_0020_4.jpg"/>
          <p:cNvPicPr>
            <a:picLocks noChangeAspect="1"/>
          </p:cNvPicPr>
          <p:nvPr/>
        </p:nvPicPr>
        <p:blipFill>
          <a:blip r:embed="rId4" cstate="print"/>
          <a:stretch>
            <a:fillRect/>
          </a:stretch>
        </p:blipFill>
        <p:spPr>
          <a:xfrm>
            <a:off x="1835696" y="1851248"/>
            <a:ext cx="3810000" cy="3810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cstate="print"/>
          <a:srcRect/>
          <a:stretch>
            <a:fillRect/>
          </a:stretch>
        </p:blipFill>
        <p:spPr bwMode="auto">
          <a:xfrm>
            <a:off x="4953000" y="0"/>
            <a:ext cx="4191000" cy="6829425"/>
          </a:xfrm>
          <a:prstGeom prst="rect">
            <a:avLst/>
          </a:prstGeom>
          <a:noFill/>
          <a:ln w="9525">
            <a:noFill/>
            <a:miter lim="800000"/>
            <a:headEnd/>
            <a:tailEnd/>
          </a:ln>
        </p:spPr>
      </p:pic>
      <p:sp>
        <p:nvSpPr>
          <p:cNvPr id="7" name="Rectangle 2"/>
          <p:cNvSpPr>
            <a:spLocks/>
          </p:cNvSpPr>
          <p:nvPr/>
        </p:nvSpPr>
        <p:spPr bwMode="auto">
          <a:xfrm>
            <a:off x="0" y="452438"/>
            <a:ext cx="9144000" cy="762000"/>
          </a:xfrm>
          <a:prstGeom prst="rect">
            <a:avLst/>
          </a:prstGeom>
          <a:noFill/>
          <a:ln w="9525">
            <a:noFill/>
            <a:miter lim="800000"/>
            <a:headEnd/>
            <a:tailEnd/>
          </a:ln>
        </p:spPr>
        <p:txBody>
          <a:bodyPr anchor="ctr"/>
          <a:lstStyle/>
          <a:p>
            <a:pPr lvl="1" fontAlgn="auto">
              <a:spcAft>
                <a:spcPts val="0"/>
              </a:spcAft>
              <a:defRPr/>
            </a:pPr>
            <a:endParaRPr lang="en-US" sz="3200" b="1" dirty="0">
              <a:solidFill>
                <a:schemeClr val="tx1">
                  <a:lumMod val="95000"/>
                  <a:lumOff val="5000"/>
                </a:schemeClr>
              </a:solidFill>
              <a:latin typeface="+mn-lt"/>
              <a:cs typeface="+mn-cs"/>
            </a:endParaRPr>
          </a:p>
        </p:txBody>
      </p:sp>
      <p:sp>
        <p:nvSpPr>
          <p:cNvPr id="9" name="Content Placeholder 2"/>
          <p:cNvSpPr>
            <a:spLocks/>
          </p:cNvSpPr>
          <p:nvPr/>
        </p:nvSpPr>
        <p:spPr bwMode="auto">
          <a:xfrm>
            <a:off x="0" y="1743075"/>
            <a:ext cx="9144000" cy="3900488"/>
          </a:xfrm>
          <a:prstGeom prst="rect">
            <a:avLst/>
          </a:prstGeom>
          <a:noFill/>
          <a:ln w="9525">
            <a:noFill/>
            <a:miter lim="800000"/>
            <a:headEnd/>
            <a:tailEnd/>
          </a:ln>
        </p:spPr>
        <p:txBody>
          <a:bodyPr/>
          <a:lstStyle/>
          <a:p>
            <a:pPr marL="800100" lvl="1" indent="-342900" fontAlgn="auto">
              <a:lnSpc>
                <a:spcPct val="90000"/>
              </a:lnSpc>
              <a:spcBef>
                <a:spcPts val="0"/>
              </a:spcBef>
              <a:spcAft>
                <a:spcPts val="0"/>
              </a:spcAft>
              <a:buFont typeface="Arial" charset="0"/>
              <a:buNone/>
              <a:defRPr/>
            </a:pPr>
            <a:endParaRPr lang="en-ZA" dirty="0">
              <a:solidFill>
                <a:schemeClr val="tx1">
                  <a:lumMod val="95000"/>
                  <a:lumOff val="5000"/>
                </a:schemeClr>
              </a:solidFill>
              <a:latin typeface="+mn-lt"/>
              <a:cs typeface="+mn-cs"/>
            </a:endParaRPr>
          </a:p>
          <a:p>
            <a:pPr marL="800100" lvl="1" indent="-342900" fontAlgn="auto">
              <a:lnSpc>
                <a:spcPct val="90000"/>
              </a:lnSpc>
              <a:spcBef>
                <a:spcPts val="0"/>
              </a:spcBef>
              <a:spcAft>
                <a:spcPts val="0"/>
              </a:spcAft>
              <a:defRPr/>
            </a:pPr>
            <a:endParaRPr lang="en-ZA" dirty="0">
              <a:solidFill>
                <a:schemeClr val="tx1">
                  <a:lumMod val="95000"/>
                  <a:lumOff val="5000"/>
                </a:schemeClr>
              </a:solidFill>
              <a:latin typeface="+mn-lt"/>
              <a:cs typeface="+mn-cs"/>
            </a:endParaRPr>
          </a:p>
          <a:p>
            <a:pPr marL="800100" lvl="1" indent="-342900" fontAlgn="auto">
              <a:lnSpc>
                <a:spcPct val="90000"/>
              </a:lnSpc>
              <a:spcBef>
                <a:spcPts val="0"/>
              </a:spcBef>
              <a:spcAft>
                <a:spcPts val="0"/>
              </a:spcAft>
              <a:defRPr/>
            </a:pPr>
            <a:endParaRPr lang="en-ZA" dirty="0">
              <a:solidFill>
                <a:schemeClr val="tx1">
                  <a:lumMod val="95000"/>
                  <a:lumOff val="5000"/>
                </a:schemeClr>
              </a:solidFill>
              <a:latin typeface="+mn-lt"/>
              <a:cs typeface="+mn-cs"/>
            </a:endParaRPr>
          </a:p>
        </p:txBody>
      </p:sp>
      <p:grpSp>
        <p:nvGrpSpPr>
          <p:cNvPr id="2" name="Group 17"/>
          <p:cNvGrpSpPr/>
          <p:nvPr/>
        </p:nvGrpSpPr>
        <p:grpSpPr>
          <a:xfrm>
            <a:off x="152400" y="0"/>
            <a:ext cx="8991600" cy="6858000"/>
            <a:chOff x="152400" y="0"/>
            <a:chExt cx="8991600" cy="6858000"/>
          </a:xfrm>
        </p:grpSpPr>
        <p:sp>
          <p:nvSpPr>
            <p:cNvPr id="11" name="Rectangle 10"/>
            <p:cNvSpPr/>
            <p:nvPr/>
          </p:nvSpPr>
          <p:spPr>
            <a:xfrm>
              <a:off x="4643438" y="0"/>
              <a:ext cx="4500562" cy="6858000"/>
            </a:xfrm>
            <a:prstGeom prst="rect">
              <a:avLst/>
            </a:prstGeom>
            <a:solidFill>
              <a:schemeClr val="bg1">
                <a:alpha val="66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ZA"/>
            </a:p>
          </p:txBody>
        </p:sp>
        <p:pic>
          <p:nvPicPr>
            <p:cNvPr id="3077" name="Picture 8" descr="SAWEA_logo_pre-final.TIF"/>
            <p:cNvPicPr>
              <a:picLocks noChangeAspect="1"/>
            </p:cNvPicPr>
            <p:nvPr/>
          </p:nvPicPr>
          <p:blipFill>
            <a:blip r:embed="rId3" cstate="print"/>
            <a:srcRect/>
            <a:stretch>
              <a:fillRect/>
            </a:stretch>
          </p:blipFill>
          <p:spPr bwMode="auto">
            <a:xfrm>
              <a:off x="152400" y="6019800"/>
              <a:ext cx="2447925" cy="684213"/>
            </a:xfrm>
            <a:prstGeom prst="rect">
              <a:avLst/>
            </a:prstGeom>
            <a:noFill/>
            <a:ln w="9525">
              <a:noFill/>
              <a:miter lim="800000"/>
              <a:headEnd/>
              <a:tailEnd/>
            </a:ln>
          </p:spPr>
        </p:pic>
        <p:cxnSp>
          <p:nvCxnSpPr>
            <p:cNvPr id="12" name="Straight Connector 11"/>
            <p:cNvCxnSpPr/>
            <p:nvPr/>
          </p:nvCxnSpPr>
          <p:spPr>
            <a:xfrm>
              <a:off x="1219200" y="6248400"/>
              <a:ext cx="762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4" name="Title 13"/>
          <p:cNvSpPr>
            <a:spLocks noGrp="1"/>
          </p:cNvSpPr>
          <p:nvPr>
            <p:ph type="title"/>
          </p:nvPr>
        </p:nvSpPr>
        <p:spPr/>
        <p:txBody>
          <a:bodyPr/>
          <a:lstStyle/>
          <a:p>
            <a:pPr algn="l"/>
            <a:r>
              <a:rPr lang="en-GB" sz="2800" dirty="0" smtClean="0">
                <a:solidFill>
                  <a:schemeClr val="bg1">
                    <a:lumMod val="65000"/>
                  </a:schemeClr>
                </a:solidFill>
                <a:latin typeface="Verdana" pitchFamily="34" charset="0"/>
              </a:rPr>
              <a:t>Key ingredients for our </a:t>
            </a:r>
            <a:r>
              <a:rPr lang="en-GB" sz="2800" dirty="0" err="1" smtClean="0">
                <a:solidFill>
                  <a:schemeClr val="bg1">
                    <a:lumMod val="65000"/>
                  </a:schemeClr>
                </a:solidFill>
                <a:latin typeface="Verdana" pitchFamily="34" charset="0"/>
              </a:rPr>
              <a:t>Mogodu</a:t>
            </a:r>
            <a:endParaRPr lang="en-US" sz="2800" dirty="0">
              <a:solidFill>
                <a:schemeClr val="bg1">
                  <a:lumMod val="65000"/>
                </a:schemeClr>
              </a:solidFill>
              <a:latin typeface="Verdana" pitchFamily="34" charset="0"/>
            </a:endParaRPr>
          </a:p>
        </p:txBody>
      </p:sp>
      <p:sp>
        <p:nvSpPr>
          <p:cNvPr id="15" name="Content Placeholder 14"/>
          <p:cNvSpPr>
            <a:spLocks noGrp="1"/>
          </p:cNvSpPr>
          <p:nvPr>
            <p:ph idx="1"/>
          </p:nvPr>
        </p:nvSpPr>
        <p:spPr>
          <a:xfrm>
            <a:off x="457200" y="1600201"/>
            <a:ext cx="6419056" cy="4493096"/>
          </a:xfrm>
        </p:spPr>
        <p:txBody>
          <a:bodyPr>
            <a:normAutofit/>
          </a:bodyPr>
          <a:lstStyle/>
          <a:p>
            <a:r>
              <a:rPr lang="en-US" sz="2400" dirty="0" smtClean="0"/>
              <a:t>market failures</a:t>
            </a:r>
          </a:p>
          <a:p>
            <a:r>
              <a:rPr lang="en-US" sz="2400" dirty="0" smtClean="0"/>
              <a:t>bureaucratic obstacles</a:t>
            </a:r>
          </a:p>
          <a:p>
            <a:r>
              <a:rPr lang="en-US" sz="2400" dirty="0" smtClean="0"/>
              <a:t>competitiveness of local firms</a:t>
            </a:r>
          </a:p>
          <a:p>
            <a:r>
              <a:rPr lang="en-US" sz="2400" dirty="0" smtClean="0"/>
              <a:t>public, business and nongovernmental sector </a:t>
            </a:r>
            <a:r>
              <a:rPr lang="en-US" sz="2400" dirty="0" smtClean="0"/>
              <a:t>partners</a:t>
            </a:r>
            <a:endParaRPr lang="en-US" sz="2400" dirty="0" smtClean="0"/>
          </a:p>
          <a:p>
            <a:r>
              <a:rPr lang="en-US" sz="2400" dirty="0" smtClean="0"/>
              <a:t>local stakeholders,</a:t>
            </a:r>
          </a:p>
          <a:p>
            <a:r>
              <a:rPr lang="en-US" sz="2400" dirty="0" smtClean="0"/>
              <a:t>local commercial </a:t>
            </a:r>
            <a:r>
              <a:rPr lang="en-US" sz="2400" dirty="0" err="1" smtClean="0"/>
              <a:t>activity,business</a:t>
            </a:r>
            <a:r>
              <a:rPr lang="en-US" sz="2400" dirty="0" smtClean="0"/>
              <a:t> </a:t>
            </a:r>
            <a:r>
              <a:rPr lang="en-US" sz="2400" dirty="0" smtClean="0"/>
              <a:t>enterprise, </a:t>
            </a:r>
            <a:r>
              <a:rPr lang="en-US" sz="2400" dirty="0" err="1" smtClean="0"/>
              <a:t>labour</a:t>
            </a:r>
            <a:r>
              <a:rPr lang="en-US" sz="2400" dirty="0" smtClean="0"/>
              <a:t>, capital and other local resources</a:t>
            </a:r>
            <a:endParaRPr lang="en-US" sz="2400" dirty="0">
              <a:latin typeface="Verdan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cstate="print"/>
          <a:srcRect/>
          <a:stretch>
            <a:fillRect/>
          </a:stretch>
        </p:blipFill>
        <p:spPr bwMode="auto">
          <a:xfrm>
            <a:off x="4953000" y="0"/>
            <a:ext cx="4191000" cy="6829425"/>
          </a:xfrm>
          <a:prstGeom prst="rect">
            <a:avLst/>
          </a:prstGeom>
          <a:noFill/>
          <a:ln w="9525">
            <a:noFill/>
            <a:miter lim="800000"/>
            <a:headEnd/>
            <a:tailEnd/>
          </a:ln>
        </p:spPr>
      </p:pic>
      <p:sp>
        <p:nvSpPr>
          <p:cNvPr id="7" name="Rectangle 2"/>
          <p:cNvSpPr>
            <a:spLocks/>
          </p:cNvSpPr>
          <p:nvPr/>
        </p:nvSpPr>
        <p:spPr bwMode="auto">
          <a:xfrm>
            <a:off x="0" y="452438"/>
            <a:ext cx="9144000" cy="762000"/>
          </a:xfrm>
          <a:prstGeom prst="rect">
            <a:avLst/>
          </a:prstGeom>
          <a:noFill/>
          <a:ln w="9525">
            <a:noFill/>
            <a:miter lim="800000"/>
            <a:headEnd/>
            <a:tailEnd/>
          </a:ln>
        </p:spPr>
        <p:txBody>
          <a:bodyPr anchor="ctr"/>
          <a:lstStyle/>
          <a:p>
            <a:pPr lvl="1" fontAlgn="auto">
              <a:spcAft>
                <a:spcPts val="0"/>
              </a:spcAft>
              <a:defRPr/>
            </a:pPr>
            <a:endParaRPr lang="en-US" sz="3200" b="1" dirty="0">
              <a:solidFill>
                <a:schemeClr val="tx1">
                  <a:lumMod val="95000"/>
                  <a:lumOff val="5000"/>
                </a:schemeClr>
              </a:solidFill>
              <a:latin typeface="+mn-lt"/>
              <a:cs typeface="+mn-cs"/>
            </a:endParaRPr>
          </a:p>
        </p:txBody>
      </p:sp>
      <p:sp>
        <p:nvSpPr>
          <p:cNvPr id="9" name="Content Placeholder 2"/>
          <p:cNvSpPr>
            <a:spLocks/>
          </p:cNvSpPr>
          <p:nvPr/>
        </p:nvSpPr>
        <p:spPr bwMode="auto">
          <a:xfrm>
            <a:off x="0" y="1743075"/>
            <a:ext cx="9144000" cy="3900488"/>
          </a:xfrm>
          <a:prstGeom prst="rect">
            <a:avLst/>
          </a:prstGeom>
          <a:noFill/>
          <a:ln w="9525">
            <a:noFill/>
            <a:miter lim="800000"/>
            <a:headEnd/>
            <a:tailEnd/>
          </a:ln>
        </p:spPr>
        <p:txBody>
          <a:bodyPr/>
          <a:lstStyle/>
          <a:p>
            <a:pPr marL="800100" lvl="1" indent="-342900" fontAlgn="auto">
              <a:lnSpc>
                <a:spcPct val="90000"/>
              </a:lnSpc>
              <a:spcBef>
                <a:spcPts val="0"/>
              </a:spcBef>
              <a:spcAft>
                <a:spcPts val="0"/>
              </a:spcAft>
              <a:buFont typeface="Arial" charset="0"/>
              <a:buNone/>
              <a:defRPr/>
            </a:pPr>
            <a:endParaRPr lang="en-ZA" dirty="0">
              <a:solidFill>
                <a:schemeClr val="tx1">
                  <a:lumMod val="95000"/>
                  <a:lumOff val="5000"/>
                </a:schemeClr>
              </a:solidFill>
              <a:latin typeface="+mn-lt"/>
              <a:cs typeface="+mn-cs"/>
            </a:endParaRPr>
          </a:p>
          <a:p>
            <a:pPr marL="800100" lvl="1" indent="-342900" fontAlgn="auto">
              <a:lnSpc>
                <a:spcPct val="90000"/>
              </a:lnSpc>
              <a:spcBef>
                <a:spcPts val="0"/>
              </a:spcBef>
              <a:spcAft>
                <a:spcPts val="0"/>
              </a:spcAft>
              <a:defRPr/>
            </a:pPr>
            <a:endParaRPr lang="en-ZA" dirty="0">
              <a:solidFill>
                <a:schemeClr val="tx1">
                  <a:lumMod val="95000"/>
                  <a:lumOff val="5000"/>
                </a:schemeClr>
              </a:solidFill>
              <a:latin typeface="+mn-lt"/>
              <a:cs typeface="+mn-cs"/>
            </a:endParaRPr>
          </a:p>
          <a:p>
            <a:pPr marL="800100" lvl="1" indent="-342900" fontAlgn="auto">
              <a:lnSpc>
                <a:spcPct val="90000"/>
              </a:lnSpc>
              <a:spcBef>
                <a:spcPts val="0"/>
              </a:spcBef>
              <a:spcAft>
                <a:spcPts val="0"/>
              </a:spcAft>
              <a:defRPr/>
            </a:pPr>
            <a:endParaRPr lang="en-ZA" dirty="0">
              <a:solidFill>
                <a:schemeClr val="tx1">
                  <a:lumMod val="95000"/>
                  <a:lumOff val="5000"/>
                </a:schemeClr>
              </a:solidFill>
              <a:latin typeface="+mn-lt"/>
              <a:cs typeface="+mn-cs"/>
            </a:endParaRPr>
          </a:p>
        </p:txBody>
      </p:sp>
      <p:grpSp>
        <p:nvGrpSpPr>
          <p:cNvPr id="2" name="Group 17"/>
          <p:cNvGrpSpPr/>
          <p:nvPr/>
        </p:nvGrpSpPr>
        <p:grpSpPr>
          <a:xfrm>
            <a:off x="152400" y="0"/>
            <a:ext cx="8991600" cy="6858000"/>
            <a:chOff x="152400" y="0"/>
            <a:chExt cx="8991600" cy="6858000"/>
          </a:xfrm>
        </p:grpSpPr>
        <p:sp>
          <p:nvSpPr>
            <p:cNvPr id="11" name="Rectangle 10"/>
            <p:cNvSpPr/>
            <p:nvPr/>
          </p:nvSpPr>
          <p:spPr>
            <a:xfrm>
              <a:off x="4643438" y="0"/>
              <a:ext cx="4500562" cy="6858000"/>
            </a:xfrm>
            <a:prstGeom prst="rect">
              <a:avLst/>
            </a:prstGeom>
            <a:solidFill>
              <a:schemeClr val="bg1">
                <a:alpha val="66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ZA"/>
            </a:p>
          </p:txBody>
        </p:sp>
        <p:pic>
          <p:nvPicPr>
            <p:cNvPr id="3077" name="Picture 8" descr="SAWEA_logo_pre-final.TIF"/>
            <p:cNvPicPr>
              <a:picLocks noChangeAspect="1"/>
            </p:cNvPicPr>
            <p:nvPr/>
          </p:nvPicPr>
          <p:blipFill>
            <a:blip r:embed="rId3" cstate="print"/>
            <a:srcRect/>
            <a:stretch>
              <a:fillRect/>
            </a:stretch>
          </p:blipFill>
          <p:spPr bwMode="auto">
            <a:xfrm>
              <a:off x="152400" y="6019800"/>
              <a:ext cx="2447925" cy="684213"/>
            </a:xfrm>
            <a:prstGeom prst="rect">
              <a:avLst/>
            </a:prstGeom>
            <a:noFill/>
            <a:ln w="9525">
              <a:noFill/>
              <a:miter lim="800000"/>
              <a:headEnd/>
              <a:tailEnd/>
            </a:ln>
          </p:spPr>
        </p:pic>
        <p:cxnSp>
          <p:nvCxnSpPr>
            <p:cNvPr id="12" name="Straight Connector 11"/>
            <p:cNvCxnSpPr/>
            <p:nvPr/>
          </p:nvCxnSpPr>
          <p:spPr>
            <a:xfrm>
              <a:off x="1219200" y="6248400"/>
              <a:ext cx="762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4" name="Title 13"/>
          <p:cNvSpPr>
            <a:spLocks noGrp="1"/>
          </p:cNvSpPr>
          <p:nvPr>
            <p:ph type="title"/>
          </p:nvPr>
        </p:nvSpPr>
        <p:spPr>
          <a:xfrm>
            <a:off x="457200" y="274638"/>
            <a:ext cx="5410944" cy="1143000"/>
          </a:xfrm>
        </p:spPr>
        <p:txBody>
          <a:bodyPr/>
          <a:lstStyle/>
          <a:p>
            <a:pPr algn="l"/>
            <a:r>
              <a:rPr lang="en-GB" sz="2800" dirty="0" smtClean="0">
                <a:solidFill>
                  <a:schemeClr val="bg1">
                    <a:lumMod val="65000"/>
                  </a:schemeClr>
                </a:solidFill>
                <a:latin typeface="Verdana" pitchFamily="34" charset="0"/>
              </a:rPr>
              <a:t>Cooking instruction for our </a:t>
            </a:r>
            <a:r>
              <a:rPr lang="en-GB" sz="2800" dirty="0" err="1" smtClean="0">
                <a:solidFill>
                  <a:schemeClr val="bg1">
                    <a:lumMod val="65000"/>
                  </a:schemeClr>
                </a:solidFill>
                <a:latin typeface="Verdana" pitchFamily="34" charset="0"/>
              </a:rPr>
              <a:t>Mogodu</a:t>
            </a:r>
            <a:endParaRPr lang="en-US" sz="2800" dirty="0">
              <a:solidFill>
                <a:schemeClr val="bg1">
                  <a:lumMod val="65000"/>
                </a:schemeClr>
              </a:solidFill>
              <a:latin typeface="Verdana" pitchFamily="34" charset="0"/>
            </a:endParaRPr>
          </a:p>
        </p:txBody>
      </p:sp>
      <p:sp>
        <p:nvSpPr>
          <p:cNvPr id="15" name="Content Placeholder 14"/>
          <p:cNvSpPr>
            <a:spLocks noGrp="1"/>
          </p:cNvSpPr>
          <p:nvPr>
            <p:ph idx="1"/>
          </p:nvPr>
        </p:nvSpPr>
        <p:spPr>
          <a:xfrm>
            <a:off x="457200" y="1600201"/>
            <a:ext cx="6419056" cy="4493096"/>
          </a:xfrm>
        </p:spPr>
        <p:txBody>
          <a:bodyPr>
            <a:normAutofit fontScale="85000" lnSpcReduction="10000"/>
          </a:bodyPr>
          <a:lstStyle/>
          <a:p>
            <a:r>
              <a:rPr lang="en-US" sz="1800" b="1" dirty="0" smtClean="0"/>
              <a:t>tackle </a:t>
            </a:r>
            <a:r>
              <a:rPr lang="en-US" sz="1800" dirty="0" smtClean="0"/>
              <a:t>market failures</a:t>
            </a:r>
          </a:p>
          <a:p>
            <a:r>
              <a:rPr lang="en-US" b="1" dirty="0" smtClean="0"/>
              <a:t>remove</a:t>
            </a:r>
            <a:r>
              <a:rPr lang="en-US" dirty="0" smtClean="0"/>
              <a:t> bureaucratic obstacles</a:t>
            </a:r>
          </a:p>
          <a:p>
            <a:r>
              <a:rPr lang="en-US" b="1" dirty="0" smtClean="0"/>
              <a:t>strengthen the </a:t>
            </a:r>
            <a:r>
              <a:rPr lang="en-US" dirty="0" smtClean="0"/>
              <a:t>competitiveness of local firms</a:t>
            </a:r>
          </a:p>
          <a:p>
            <a:r>
              <a:rPr lang="en-US" dirty="0" smtClean="0"/>
              <a:t>public, business and nongovernmental sector partners </a:t>
            </a:r>
            <a:r>
              <a:rPr lang="en-US" b="1" dirty="0" smtClean="0"/>
              <a:t>work collectively</a:t>
            </a:r>
          </a:p>
          <a:p>
            <a:r>
              <a:rPr lang="en-US" dirty="0" smtClean="0"/>
              <a:t>local stakeholders </a:t>
            </a:r>
            <a:r>
              <a:rPr lang="en-US" b="1" dirty="0" smtClean="0"/>
              <a:t>to jointly design and implement a development strategy which fully exploits local resources and capacities</a:t>
            </a:r>
            <a:r>
              <a:rPr lang="en-US" dirty="0" smtClean="0"/>
              <a:t>,</a:t>
            </a:r>
          </a:p>
          <a:p>
            <a:r>
              <a:rPr lang="en-US" b="1" dirty="0" smtClean="0"/>
              <a:t>participatory process where local people from all sectors work together to stimulate </a:t>
            </a:r>
            <a:r>
              <a:rPr lang="en-US" dirty="0" smtClean="0"/>
              <a:t>local commercial activity,</a:t>
            </a:r>
          </a:p>
          <a:p>
            <a:r>
              <a:rPr lang="en-US" b="1" dirty="0" smtClean="0"/>
              <a:t>empower local participants in order to effectively utilize </a:t>
            </a:r>
            <a:r>
              <a:rPr lang="en-US" dirty="0" smtClean="0"/>
              <a:t>business enterprise, </a:t>
            </a:r>
            <a:r>
              <a:rPr lang="en-US" dirty="0" err="1" smtClean="0"/>
              <a:t>labour</a:t>
            </a:r>
            <a:r>
              <a:rPr lang="en-US" dirty="0" smtClean="0"/>
              <a:t>, capital and other local resources </a:t>
            </a:r>
            <a:r>
              <a:rPr lang="en-US" b="1" dirty="0" smtClean="0"/>
              <a:t>to achieve local priorities </a:t>
            </a:r>
            <a:r>
              <a:rPr lang="en-US" dirty="0" smtClean="0"/>
              <a:t>(e.g., promote quality jobs, reduce poverty, stabilize the local economy generate municipal taxes to provide better services)</a:t>
            </a:r>
            <a:endParaRPr lang="en-US" dirty="0">
              <a:latin typeface="Verdan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cstate="print"/>
          <a:srcRect/>
          <a:stretch>
            <a:fillRect/>
          </a:stretch>
        </p:blipFill>
        <p:spPr bwMode="auto">
          <a:xfrm>
            <a:off x="4953000" y="0"/>
            <a:ext cx="4191000" cy="6829425"/>
          </a:xfrm>
          <a:prstGeom prst="rect">
            <a:avLst/>
          </a:prstGeom>
          <a:noFill/>
          <a:ln w="9525">
            <a:noFill/>
            <a:miter lim="800000"/>
            <a:headEnd/>
            <a:tailEnd/>
          </a:ln>
        </p:spPr>
      </p:pic>
      <p:sp>
        <p:nvSpPr>
          <p:cNvPr id="7" name="Rectangle 2"/>
          <p:cNvSpPr>
            <a:spLocks/>
          </p:cNvSpPr>
          <p:nvPr/>
        </p:nvSpPr>
        <p:spPr bwMode="auto">
          <a:xfrm>
            <a:off x="0" y="452438"/>
            <a:ext cx="9144000" cy="762000"/>
          </a:xfrm>
          <a:prstGeom prst="rect">
            <a:avLst/>
          </a:prstGeom>
          <a:noFill/>
          <a:ln w="9525">
            <a:noFill/>
            <a:miter lim="800000"/>
            <a:headEnd/>
            <a:tailEnd/>
          </a:ln>
        </p:spPr>
        <p:txBody>
          <a:bodyPr anchor="ctr"/>
          <a:lstStyle/>
          <a:p>
            <a:pPr lvl="1" fontAlgn="auto">
              <a:spcAft>
                <a:spcPts val="0"/>
              </a:spcAft>
              <a:defRPr/>
            </a:pPr>
            <a:endParaRPr lang="en-US" sz="3200" b="1" dirty="0">
              <a:solidFill>
                <a:schemeClr val="tx1">
                  <a:lumMod val="95000"/>
                  <a:lumOff val="5000"/>
                </a:schemeClr>
              </a:solidFill>
              <a:latin typeface="+mn-lt"/>
              <a:cs typeface="+mn-cs"/>
            </a:endParaRPr>
          </a:p>
        </p:txBody>
      </p:sp>
      <p:sp>
        <p:nvSpPr>
          <p:cNvPr id="9" name="Content Placeholder 2"/>
          <p:cNvSpPr>
            <a:spLocks/>
          </p:cNvSpPr>
          <p:nvPr/>
        </p:nvSpPr>
        <p:spPr bwMode="auto">
          <a:xfrm>
            <a:off x="0" y="1743075"/>
            <a:ext cx="9144000" cy="3900488"/>
          </a:xfrm>
          <a:prstGeom prst="rect">
            <a:avLst/>
          </a:prstGeom>
          <a:noFill/>
          <a:ln w="9525">
            <a:noFill/>
            <a:miter lim="800000"/>
            <a:headEnd/>
            <a:tailEnd/>
          </a:ln>
        </p:spPr>
        <p:txBody>
          <a:bodyPr/>
          <a:lstStyle/>
          <a:p>
            <a:pPr marL="800100" lvl="1" indent="-342900" fontAlgn="auto">
              <a:lnSpc>
                <a:spcPct val="90000"/>
              </a:lnSpc>
              <a:spcBef>
                <a:spcPts val="0"/>
              </a:spcBef>
              <a:spcAft>
                <a:spcPts val="0"/>
              </a:spcAft>
              <a:buFont typeface="Arial" charset="0"/>
              <a:buNone/>
              <a:defRPr/>
            </a:pPr>
            <a:endParaRPr lang="en-ZA" dirty="0">
              <a:solidFill>
                <a:schemeClr val="tx1">
                  <a:lumMod val="95000"/>
                  <a:lumOff val="5000"/>
                </a:schemeClr>
              </a:solidFill>
              <a:latin typeface="+mn-lt"/>
              <a:cs typeface="+mn-cs"/>
            </a:endParaRPr>
          </a:p>
          <a:p>
            <a:pPr marL="800100" lvl="1" indent="-342900" fontAlgn="auto">
              <a:lnSpc>
                <a:spcPct val="90000"/>
              </a:lnSpc>
              <a:spcBef>
                <a:spcPts val="0"/>
              </a:spcBef>
              <a:spcAft>
                <a:spcPts val="0"/>
              </a:spcAft>
              <a:defRPr/>
            </a:pPr>
            <a:endParaRPr lang="en-ZA" dirty="0">
              <a:solidFill>
                <a:schemeClr val="tx1">
                  <a:lumMod val="95000"/>
                  <a:lumOff val="5000"/>
                </a:schemeClr>
              </a:solidFill>
              <a:latin typeface="+mn-lt"/>
              <a:cs typeface="+mn-cs"/>
            </a:endParaRPr>
          </a:p>
          <a:p>
            <a:pPr marL="800100" lvl="1" indent="-342900" fontAlgn="auto">
              <a:lnSpc>
                <a:spcPct val="90000"/>
              </a:lnSpc>
              <a:spcBef>
                <a:spcPts val="0"/>
              </a:spcBef>
              <a:spcAft>
                <a:spcPts val="0"/>
              </a:spcAft>
              <a:defRPr/>
            </a:pPr>
            <a:endParaRPr lang="en-ZA" dirty="0">
              <a:solidFill>
                <a:schemeClr val="tx1">
                  <a:lumMod val="95000"/>
                  <a:lumOff val="5000"/>
                </a:schemeClr>
              </a:solidFill>
              <a:latin typeface="+mn-lt"/>
              <a:cs typeface="+mn-cs"/>
            </a:endParaRPr>
          </a:p>
        </p:txBody>
      </p:sp>
      <p:grpSp>
        <p:nvGrpSpPr>
          <p:cNvPr id="2" name="Group 17"/>
          <p:cNvGrpSpPr/>
          <p:nvPr/>
        </p:nvGrpSpPr>
        <p:grpSpPr>
          <a:xfrm>
            <a:off x="152400" y="0"/>
            <a:ext cx="8991600" cy="6858000"/>
            <a:chOff x="152400" y="0"/>
            <a:chExt cx="8991600" cy="6858000"/>
          </a:xfrm>
        </p:grpSpPr>
        <p:sp>
          <p:nvSpPr>
            <p:cNvPr id="11" name="Rectangle 10"/>
            <p:cNvSpPr/>
            <p:nvPr/>
          </p:nvSpPr>
          <p:spPr>
            <a:xfrm>
              <a:off x="4643438" y="0"/>
              <a:ext cx="4500562" cy="6858000"/>
            </a:xfrm>
            <a:prstGeom prst="rect">
              <a:avLst/>
            </a:prstGeom>
            <a:solidFill>
              <a:schemeClr val="bg1">
                <a:alpha val="66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ZA"/>
            </a:p>
          </p:txBody>
        </p:sp>
        <p:pic>
          <p:nvPicPr>
            <p:cNvPr id="3077" name="Picture 8" descr="SAWEA_logo_pre-final.TIF"/>
            <p:cNvPicPr>
              <a:picLocks noChangeAspect="1"/>
            </p:cNvPicPr>
            <p:nvPr/>
          </p:nvPicPr>
          <p:blipFill>
            <a:blip r:embed="rId3" cstate="print"/>
            <a:srcRect/>
            <a:stretch>
              <a:fillRect/>
            </a:stretch>
          </p:blipFill>
          <p:spPr bwMode="auto">
            <a:xfrm>
              <a:off x="152400" y="6019800"/>
              <a:ext cx="2447925" cy="684213"/>
            </a:xfrm>
            <a:prstGeom prst="rect">
              <a:avLst/>
            </a:prstGeom>
            <a:noFill/>
            <a:ln w="9525">
              <a:noFill/>
              <a:miter lim="800000"/>
              <a:headEnd/>
              <a:tailEnd/>
            </a:ln>
          </p:spPr>
        </p:pic>
        <p:cxnSp>
          <p:nvCxnSpPr>
            <p:cNvPr id="12" name="Straight Connector 11"/>
            <p:cNvCxnSpPr/>
            <p:nvPr/>
          </p:nvCxnSpPr>
          <p:spPr>
            <a:xfrm>
              <a:off x="1219200" y="6248400"/>
              <a:ext cx="762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4" name="Title 13"/>
          <p:cNvSpPr>
            <a:spLocks noGrp="1"/>
          </p:cNvSpPr>
          <p:nvPr>
            <p:ph type="title"/>
          </p:nvPr>
        </p:nvSpPr>
        <p:spPr/>
        <p:txBody>
          <a:bodyPr/>
          <a:lstStyle/>
          <a:p>
            <a:pPr algn="l"/>
            <a:r>
              <a:rPr lang="en-GB" sz="2800" dirty="0" smtClean="0">
                <a:solidFill>
                  <a:schemeClr val="bg1">
                    <a:lumMod val="65000"/>
                  </a:schemeClr>
                </a:solidFill>
                <a:latin typeface="Verdana" pitchFamily="34" charset="0"/>
              </a:rPr>
              <a:t>What we are doing</a:t>
            </a:r>
            <a:endParaRPr lang="en-US" sz="2800" dirty="0">
              <a:solidFill>
                <a:schemeClr val="bg1">
                  <a:lumMod val="65000"/>
                </a:schemeClr>
              </a:solidFill>
              <a:latin typeface="Verdana" pitchFamily="34" charset="0"/>
            </a:endParaRPr>
          </a:p>
        </p:txBody>
      </p:sp>
      <p:sp>
        <p:nvSpPr>
          <p:cNvPr id="15" name="Content Placeholder 14"/>
          <p:cNvSpPr>
            <a:spLocks noGrp="1"/>
          </p:cNvSpPr>
          <p:nvPr>
            <p:ph idx="1"/>
          </p:nvPr>
        </p:nvSpPr>
        <p:spPr>
          <a:xfrm>
            <a:off x="457200" y="1600201"/>
            <a:ext cx="6419056" cy="4493096"/>
          </a:xfrm>
        </p:spPr>
        <p:txBody>
          <a:bodyPr>
            <a:normAutofit/>
          </a:bodyPr>
          <a:lstStyle/>
          <a:p>
            <a:r>
              <a:rPr lang="en-GB" dirty="0" smtClean="0"/>
              <a:t>Tackle market failure &amp; remove bureaucratic obstacles </a:t>
            </a:r>
          </a:p>
          <a:p>
            <a:pPr lvl="1"/>
            <a:r>
              <a:rPr lang="en-GB" dirty="0" smtClean="0"/>
              <a:t>Comprehensive commentary on all draft papers</a:t>
            </a:r>
          </a:p>
          <a:p>
            <a:pPr lvl="2"/>
            <a:r>
              <a:rPr lang="en-GB" dirty="0" smtClean="0"/>
              <a:t>REFIT Tariff, Rules, Cost recovery, MYPD, PPA etc</a:t>
            </a:r>
          </a:p>
          <a:p>
            <a:pPr lvl="1"/>
            <a:r>
              <a:rPr lang="en-GB" dirty="0" smtClean="0"/>
              <a:t>IRP2010</a:t>
            </a:r>
          </a:p>
          <a:p>
            <a:pPr lvl="2"/>
            <a:r>
              <a:rPr lang="en-GB" dirty="0" smtClean="0"/>
              <a:t>Comprehensive document drafted and submitted to decision maker and key stakeholders formally launched at </a:t>
            </a:r>
            <a:r>
              <a:rPr lang="en-GB" dirty="0" smtClean="0"/>
              <a:t>cocktail </a:t>
            </a:r>
            <a:r>
              <a:rPr lang="en-GB" dirty="0" smtClean="0"/>
              <a:t>function with Deputy DG DOE</a:t>
            </a:r>
          </a:p>
          <a:p>
            <a:pPr lvl="2"/>
            <a:r>
              <a:rPr lang="en-GB" dirty="0" smtClean="0"/>
              <a:t>Formal submission on parameters</a:t>
            </a:r>
          </a:p>
          <a:p>
            <a:pPr lvl="2"/>
            <a:r>
              <a:rPr lang="en-GB" dirty="0" smtClean="0"/>
              <a:t>Significant one on one direct lobbying and engagement with ministries</a:t>
            </a:r>
          </a:p>
          <a:p>
            <a:endParaRPr lang="en-US" dirty="0">
              <a:latin typeface="Verdan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cstate="print"/>
          <a:srcRect/>
          <a:stretch>
            <a:fillRect/>
          </a:stretch>
        </p:blipFill>
        <p:spPr bwMode="auto">
          <a:xfrm>
            <a:off x="4953000" y="0"/>
            <a:ext cx="4191000" cy="6829425"/>
          </a:xfrm>
          <a:prstGeom prst="rect">
            <a:avLst/>
          </a:prstGeom>
          <a:noFill/>
          <a:ln w="9525">
            <a:noFill/>
            <a:miter lim="800000"/>
            <a:headEnd/>
            <a:tailEnd/>
          </a:ln>
        </p:spPr>
      </p:pic>
      <p:sp>
        <p:nvSpPr>
          <p:cNvPr id="7" name="Rectangle 2"/>
          <p:cNvSpPr>
            <a:spLocks/>
          </p:cNvSpPr>
          <p:nvPr/>
        </p:nvSpPr>
        <p:spPr bwMode="auto">
          <a:xfrm>
            <a:off x="0" y="452438"/>
            <a:ext cx="9144000" cy="762000"/>
          </a:xfrm>
          <a:prstGeom prst="rect">
            <a:avLst/>
          </a:prstGeom>
          <a:noFill/>
          <a:ln w="9525">
            <a:noFill/>
            <a:miter lim="800000"/>
            <a:headEnd/>
            <a:tailEnd/>
          </a:ln>
        </p:spPr>
        <p:txBody>
          <a:bodyPr anchor="ctr"/>
          <a:lstStyle/>
          <a:p>
            <a:pPr lvl="1" fontAlgn="auto">
              <a:spcAft>
                <a:spcPts val="0"/>
              </a:spcAft>
              <a:defRPr/>
            </a:pPr>
            <a:endParaRPr lang="en-US" sz="3200" b="1" dirty="0">
              <a:solidFill>
                <a:schemeClr val="tx1">
                  <a:lumMod val="95000"/>
                  <a:lumOff val="5000"/>
                </a:schemeClr>
              </a:solidFill>
              <a:latin typeface="+mn-lt"/>
              <a:cs typeface="+mn-cs"/>
            </a:endParaRPr>
          </a:p>
        </p:txBody>
      </p:sp>
      <p:sp>
        <p:nvSpPr>
          <p:cNvPr id="9" name="Content Placeholder 2"/>
          <p:cNvSpPr>
            <a:spLocks/>
          </p:cNvSpPr>
          <p:nvPr/>
        </p:nvSpPr>
        <p:spPr bwMode="auto">
          <a:xfrm>
            <a:off x="0" y="1743075"/>
            <a:ext cx="9144000" cy="3900488"/>
          </a:xfrm>
          <a:prstGeom prst="rect">
            <a:avLst/>
          </a:prstGeom>
          <a:noFill/>
          <a:ln w="9525">
            <a:noFill/>
            <a:miter lim="800000"/>
            <a:headEnd/>
            <a:tailEnd/>
          </a:ln>
        </p:spPr>
        <p:txBody>
          <a:bodyPr/>
          <a:lstStyle/>
          <a:p>
            <a:pPr marL="800100" lvl="1" indent="-342900" fontAlgn="auto">
              <a:lnSpc>
                <a:spcPct val="90000"/>
              </a:lnSpc>
              <a:spcBef>
                <a:spcPts val="0"/>
              </a:spcBef>
              <a:spcAft>
                <a:spcPts val="0"/>
              </a:spcAft>
              <a:buFont typeface="Arial" charset="0"/>
              <a:buNone/>
              <a:defRPr/>
            </a:pPr>
            <a:endParaRPr lang="en-ZA" dirty="0">
              <a:solidFill>
                <a:schemeClr val="tx1">
                  <a:lumMod val="95000"/>
                  <a:lumOff val="5000"/>
                </a:schemeClr>
              </a:solidFill>
              <a:latin typeface="+mn-lt"/>
              <a:cs typeface="+mn-cs"/>
            </a:endParaRPr>
          </a:p>
          <a:p>
            <a:pPr marL="800100" lvl="1" indent="-342900" fontAlgn="auto">
              <a:lnSpc>
                <a:spcPct val="90000"/>
              </a:lnSpc>
              <a:spcBef>
                <a:spcPts val="0"/>
              </a:spcBef>
              <a:spcAft>
                <a:spcPts val="0"/>
              </a:spcAft>
              <a:defRPr/>
            </a:pPr>
            <a:endParaRPr lang="en-ZA" dirty="0">
              <a:solidFill>
                <a:schemeClr val="tx1">
                  <a:lumMod val="95000"/>
                  <a:lumOff val="5000"/>
                </a:schemeClr>
              </a:solidFill>
              <a:latin typeface="+mn-lt"/>
              <a:cs typeface="+mn-cs"/>
            </a:endParaRPr>
          </a:p>
          <a:p>
            <a:pPr marL="800100" lvl="1" indent="-342900" fontAlgn="auto">
              <a:lnSpc>
                <a:spcPct val="90000"/>
              </a:lnSpc>
              <a:spcBef>
                <a:spcPts val="0"/>
              </a:spcBef>
              <a:spcAft>
                <a:spcPts val="0"/>
              </a:spcAft>
              <a:defRPr/>
            </a:pPr>
            <a:endParaRPr lang="en-ZA" dirty="0">
              <a:solidFill>
                <a:schemeClr val="tx1">
                  <a:lumMod val="95000"/>
                  <a:lumOff val="5000"/>
                </a:schemeClr>
              </a:solidFill>
              <a:latin typeface="+mn-lt"/>
              <a:cs typeface="+mn-cs"/>
            </a:endParaRPr>
          </a:p>
        </p:txBody>
      </p:sp>
      <p:grpSp>
        <p:nvGrpSpPr>
          <p:cNvPr id="2" name="Group 17"/>
          <p:cNvGrpSpPr/>
          <p:nvPr/>
        </p:nvGrpSpPr>
        <p:grpSpPr>
          <a:xfrm>
            <a:off x="152400" y="0"/>
            <a:ext cx="8991600" cy="6858000"/>
            <a:chOff x="152400" y="0"/>
            <a:chExt cx="8991600" cy="6858000"/>
          </a:xfrm>
        </p:grpSpPr>
        <p:sp>
          <p:nvSpPr>
            <p:cNvPr id="11" name="Rectangle 10"/>
            <p:cNvSpPr/>
            <p:nvPr/>
          </p:nvSpPr>
          <p:spPr>
            <a:xfrm>
              <a:off x="4643438" y="0"/>
              <a:ext cx="4500562" cy="6858000"/>
            </a:xfrm>
            <a:prstGeom prst="rect">
              <a:avLst/>
            </a:prstGeom>
            <a:solidFill>
              <a:schemeClr val="bg1">
                <a:alpha val="66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ZA"/>
            </a:p>
          </p:txBody>
        </p:sp>
        <p:pic>
          <p:nvPicPr>
            <p:cNvPr id="3077" name="Picture 8" descr="SAWEA_logo_pre-final.TIF"/>
            <p:cNvPicPr>
              <a:picLocks noChangeAspect="1"/>
            </p:cNvPicPr>
            <p:nvPr/>
          </p:nvPicPr>
          <p:blipFill>
            <a:blip r:embed="rId3" cstate="print"/>
            <a:srcRect/>
            <a:stretch>
              <a:fillRect/>
            </a:stretch>
          </p:blipFill>
          <p:spPr bwMode="auto">
            <a:xfrm>
              <a:off x="152400" y="6019800"/>
              <a:ext cx="2447925" cy="684213"/>
            </a:xfrm>
            <a:prstGeom prst="rect">
              <a:avLst/>
            </a:prstGeom>
            <a:noFill/>
            <a:ln w="9525">
              <a:noFill/>
              <a:miter lim="800000"/>
              <a:headEnd/>
              <a:tailEnd/>
            </a:ln>
          </p:spPr>
        </p:pic>
        <p:cxnSp>
          <p:nvCxnSpPr>
            <p:cNvPr id="12" name="Straight Connector 11"/>
            <p:cNvCxnSpPr/>
            <p:nvPr/>
          </p:nvCxnSpPr>
          <p:spPr>
            <a:xfrm>
              <a:off x="1219200" y="6248400"/>
              <a:ext cx="762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4" name="Title 13"/>
          <p:cNvSpPr>
            <a:spLocks noGrp="1"/>
          </p:cNvSpPr>
          <p:nvPr>
            <p:ph type="title"/>
          </p:nvPr>
        </p:nvSpPr>
        <p:spPr/>
        <p:txBody>
          <a:bodyPr/>
          <a:lstStyle/>
          <a:p>
            <a:pPr algn="l"/>
            <a:r>
              <a:rPr lang="en-GB" dirty="0" smtClean="0">
                <a:solidFill>
                  <a:schemeClr val="bg1">
                    <a:lumMod val="65000"/>
                  </a:schemeClr>
                </a:solidFill>
              </a:rPr>
              <a:t>What we are doing</a:t>
            </a:r>
            <a:endParaRPr lang="en-US" sz="2800" dirty="0">
              <a:solidFill>
                <a:schemeClr val="bg1">
                  <a:lumMod val="65000"/>
                </a:schemeClr>
              </a:solidFill>
              <a:latin typeface="Verdana" pitchFamily="34" charset="0"/>
            </a:endParaRPr>
          </a:p>
        </p:txBody>
      </p:sp>
      <p:sp>
        <p:nvSpPr>
          <p:cNvPr id="15" name="Content Placeholder 14"/>
          <p:cNvSpPr>
            <a:spLocks noGrp="1"/>
          </p:cNvSpPr>
          <p:nvPr>
            <p:ph idx="1"/>
          </p:nvPr>
        </p:nvSpPr>
        <p:spPr>
          <a:xfrm>
            <a:off x="457200" y="1600201"/>
            <a:ext cx="6419056" cy="4493096"/>
          </a:xfrm>
        </p:spPr>
        <p:txBody>
          <a:bodyPr>
            <a:normAutofit/>
          </a:bodyPr>
          <a:lstStyle/>
          <a:p>
            <a:r>
              <a:rPr lang="en-US" b="1" dirty="0" smtClean="0"/>
              <a:t>strengthen the </a:t>
            </a:r>
            <a:r>
              <a:rPr lang="en-US" dirty="0" smtClean="0"/>
              <a:t>competitiveness of local firms</a:t>
            </a:r>
          </a:p>
          <a:p>
            <a:r>
              <a:rPr lang="en-US" dirty="0" smtClean="0"/>
              <a:t>local stakeholders </a:t>
            </a:r>
            <a:r>
              <a:rPr lang="en-US" b="1" dirty="0" smtClean="0"/>
              <a:t>to jointly design and implement a development strategy which fully exploits local resources and capacities</a:t>
            </a:r>
            <a:r>
              <a:rPr lang="en-US" dirty="0" smtClean="0"/>
              <a:t>,</a:t>
            </a:r>
          </a:p>
          <a:p>
            <a:endParaRPr lang="en-US" dirty="0" smtClean="0"/>
          </a:p>
          <a:p>
            <a:endParaRPr lang="en-US" dirty="0">
              <a:latin typeface="Verdana" pitchFamily="34" charset="0"/>
            </a:endParaRPr>
          </a:p>
        </p:txBody>
      </p:sp>
      <p:pic>
        <p:nvPicPr>
          <p:cNvPr id="13" name="Picture 12" descr="YTR logo.jpg">
            <a:hlinkClick r:id="rId4"/>
          </p:cNvPr>
          <p:cNvPicPr/>
          <p:nvPr/>
        </p:nvPicPr>
        <p:blipFill>
          <a:blip r:embed="rId5" cstate="print"/>
          <a:srcRect/>
          <a:stretch>
            <a:fillRect/>
          </a:stretch>
        </p:blipFill>
        <p:spPr bwMode="auto">
          <a:xfrm>
            <a:off x="827585" y="4182124"/>
            <a:ext cx="4608512" cy="14791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cstate="print"/>
          <a:srcRect/>
          <a:stretch>
            <a:fillRect/>
          </a:stretch>
        </p:blipFill>
        <p:spPr bwMode="auto">
          <a:xfrm>
            <a:off x="4953000" y="0"/>
            <a:ext cx="4191000" cy="6829425"/>
          </a:xfrm>
          <a:prstGeom prst="rect">
            <a:avLst/>
          </a:prstGeom>
          <a:noFill/>
          <a:ln w="9525">
            <a:noFill/>
            <a:miter lim="800000"/>
            <a:headEnd/>
            <a:tailEnd/>
          </a:ln>
        </p:spPr>
      </p:pic>
      <p:sp>
        <p:nvSpPr>
          <p:cNvPr id="7" name="Rectangle 2"/>
          <p:cNvSpPr>
            <a:spLocks/>
          </p:cNvSpPr>
          <p:nvPr/>
        </p:nvSpPr>
        <p:spPr bwMode="auto">
          <a:xfrm>
            <a:off x="0" y="452438"/>
            <a:ext cx="9144000" cy="762000"/>
          </a:xfrm>
          <a:prstGeom prst="rect">
            <a:avLst/>
          </a:prstGeom>
          <a:noFill/>
          <a:ln w="9525">
            <a:noFill/>
            <a:miter lim="800000"/>
            <a:headEnd/>
            <a:tailEnd/>
          </a:ln>
        </p:spPr>
        <p:txBody>
          <a:bodyPr anchor="ctr"/>
          <a:lstStyle/>
          <a:p>
            <a:pPr lvl="1" fontAlgn="auto">
              <a:spcAft>
                <a:spcPts val="0"/>
              </a:spcAft>
              <a:defRPr/>
            </a:pPr>
            <a:endParaRPr lang="en-US" sz="3200" b="1" dirty="0">
              <a:solidFill>
                <a:schemeClr val="tx1">
                  <a:lumMod val="95000"/>
                  <a:lumOff val="5000"/>
                </a:schemeClr>
              </a:solidFill>
              <a:latin typeface="+mn-lt"/>
              <a:cs typeface="+mn-cs"/>
            </a:endParaRPr>
          </a:p>
        </p:txBody>
      </p:sp>
      <p:sp>
        <p:nvSpPr>
          <p:cNvPr id="9" name="Content Placeholder 2"/>
          <p:cNvSpPr>
            <a:spLocks/>
          </p:cNvSpPr>
          <p:nvPr/>
        </p:nvSpPr>
        <p:spPr bwMode="auto">
          <a:xfrm>
            <a:off x="0" y="1743075"/>
            <a:ext cx="9144000" cy="3900488"/>
          </a:xfrm>
          <a:prstGeom prst="rect">
            <a:avLst/>
          </a:prstGeom>
          <a:noFill/>
          <a:ln w="9525">
            <a:noFill/>
            <a:miter lim="800000"/>
            <a:headEnd/>
            <a:tailEnd/>
          </a:ln>
        </p:spPr>
        <p:txBody>
          <a:bodyPr/>
          <a:lstStyle/>
          <a:p>
            <a:pPr marL="800100" lvl="1" indent="-342900" fontAlgn="auto">
              <a:lnSpc>
                <a:spcPct val="90000"/>
              </a:lnSpc>
              <a:spcBef>
                <a:spcPts val="0"/>
              </a:spcBef>
              <a:spcAft>
                <a:spcPts val="0"/>
              </a:spcAft>
              <a:buFont typeface="Arial" charset="0"/>
              <a:buNone/>
              <a:defRPr/>
            </a:pPr>
            <a:endParaRPr lang="en-ZA" dirty="0">
              <a:solidFill>
                <a:schemeClr val="tx1">
                  <a:lumMod val="95000"/>
                  <a:lumOff val="5000"/>
                </a:schemeClr>
              </a:solidFill>
              <a:latin typeface="+mn-lt"/>
              <a:cs typeface="+mn-cs"/>
            </a:endParaRPr>
          </a:p>
          <a:p>
            <a:pPr marL="800100" lvl="1" indent="-342900" fontAlgn="auto">
              <a:lnSpc>
                <a:spcPct val="90000"/>
              </a:lnSpc>
              <a:spcBef>
                <a:spcPts val="0"/>
              </a:spcBef>
              <a:spcAft>
                <a:spcPts val="0"/>
              </a:spcAft>
              <a:defRPr/>
            </a:pPr>
            <a:endParaRPr lang="en-ZA" dirty="0">
              <a:solidFill>
                <a:schemeClr val="tx1">
                  <a:lumMod val="95000"/>
                  <a:lumOff val="5000"/>
                </a:schemeClr>
              </a:solidFill>
              <a:latin typeface="+mn-lt"/>
              <a:cs typeface="+mn-cs"/>
            </a:endParaRPr>
          </a:p>
          <a:p>
            <a:pPr marL="800100" lvl="1" indent="-342900" fontAlgn="auto">
              <a:lnSpc>
                <a:spcPct val="90000"/>
              </a:lnSpc>
              <a:spcBef>
                <a:spcPts val="0"/>
              </a:spcBef>
              <a:spcAft>
                <a:spcPts val="0"/>
              </a:spcAft>
              <a:defRPr/>
            </a:pPr>
            <a:endParaRPr lang="en-ZA" dirty="0">
              <a:solidFill>
                <a:schemeClr val="tx1">
                  <a:lumMod val="95000"/>
                  <a:lumOff val="5000"/>
                </a:schemeClr>
              </a:solidFill>
              <a:latin typeface="+mn-lt"/>
              <a:cs typeface="+mn-cs"/>
            </a:endParaRPr>
          </a:p>
        </p:txBody>
      </p:sp>
      <p:grpSp>
        <p:nvGrpSpPr>
          <p:cNvPr id="2" name="Group 17"/>
          <p:cNvGrpSpPr/>
          <p:nvPr/>
        </p:nvGrpSpPr>
        <p:grpSpPr>
          <a:xfrm>
            <a:off x="152400" y="0"/>
            <a:ext cx="8991600" cy="6858000"/>
            <a:chOff x="152400" y="0"/>
            <a:chExt cx="8991600" cy="6858000"/>
          </a:xfrm>
        </p:grpSpPr>
        <p:sp>
          <p:nvSpPr>
            <p:cNvPr id="11" name="Rectangle 10"/>
            <p:cNvSpPr/>
            <p:nvPr/>
          </p:nvSpPr>
          <p:spPr>
            <a:xfrm>
              <a:off x="4643438" y="0"/>
              <a:ext cx="4500562" cy="6858000"/>
            </a:xfrm>
            <a:prstGeom prst="rect">
              <a:avLst/>
            </a:prstGeom>
            <a:solidFill>
              <a:schemeClr val="bg1">
                <a:alpha val="66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ZA"/>
            </a:p>
          </p:txBody>
        </p:sp>
        <p:pic>
          <p:nvPicPr>
            <p:cNvPr id="3077" name="Picture 8" descr="SAWEA_logo_pre-final.TIF"/>
            <p:cNvPicPr>
              <a:picLocks noChangeAspect="1"/>
            </p:cNvPicPr>
            <p:nvPr/>
          </p:nvPicPr>
          <p:blipFill>
            <a:blip r:embed="rId3" cstate="print"/>
            <a:srcRect/>
            <a:stretch>
              <a:fillRect/>
            </a:stretch>
          </p:blipFill>
          <p:spPr bwMode="auto">
            <a:xfrm>
              <a:off x="152400" y="6019800"/>
              <a:ext cx="2447925" cy="684213"/>
            </a:xfrm>
            <a:prstGeom prst="rect">
              <a:avLst/>
            </a:prstGeom>
            <a:noFill/>
            <a:ln w="9525">
              <a:noFill/>
              <a:miter lim="800000"/>
              <a:headEnd/>
              <a:tailEnd/>
            </a:ln>
          </p:spPr>
        </p:pic>
        <p:cxnSp>
          <p:nvCxnSpPr>
            <p:cNvPr id="12" name="Straight Connector 11"/>
            <p:cNvCxnSpPr/>
            <p:nvPr/>
          </p:nvCxnSpPr>
          <p:spPr>
            <a:xfrm>
              <a:off x="1219200" y="6248400"/>
              <a:ext cx="762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4" name="Title 13"/>
          <p:cNvSpPr>
            <a:spLocks noGrp="1"/>
          </p:cNvSpPr>
          <p:nvPr>
            <p:ph type="title"/>
          </p:nvPr>
        </p:nvSpPr>
        <p:spPr/>
        <p:txBody>
          <a:bodyPr/>
          <a:lstStyle/>
          <a:p>
            <a:pPr algn="l"/>
            <a:endParaRPr lang="en-US" sz="2800" dirty="0">
              <a:solidFill>
                <a:schemeClr val="bg1">
                  <a:lumMod val="65000"/>
                </a:schemeClr>
              </a:solidFill>
              <a:latin typeface="Verdana" pitchFamily="34" charset="0"/>
            </a:endParaRPr>
          </a:p>
        </p:txBody>
      </p:sp>
      <p:pic>
        <p:nvPicPr>
          <p:cNvPr id="1026" name="Picture 2"/>
          <p:cNvPicPr>
            <a:picLocks noChangeAspect="1" noChangeArrowheads="1"/>
          </p:cNvPicPr>
          <p:nvPr/>
        </p:nvPicPr>
        <p:blipFill>
          <a:blip r:embed="rId4" cstate="print"/>
          <a:srcRect l="10332" t="10980" r="11707" b="14366"/>
          <a:stretch>
            <a:fillRect/>
          </a:stretch>
        </p:blipFill>
        <p:spPr bwMode="auto">
          <a:xfrm>
            <a:off x="683568" y="1467328"/>
            <a:ext cx="7488832" cy="4481952"/>
          </a:xfrm>
          <a:prstGeom prst="rect">
            <a:avLst/>
          </a:prstGeom>
          <a:noFill/>
          <a:ln w="9525">
            <a:noFill/>
            <a:miter lim="800000"/>
            <a:headEnd/>
            <a:tailEnd/>
          </a:ln>
        </p:spPr>
      </p:pic>
      <p:sp>
        <p:nvSpPr>
          <p:cNvPr id="16" name="Content Placeholder 15"/>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cstate="print"/>
          <a:srcRect/>
          <a:stretch>
            <a:fillRect/>
          </a:stretch>
        </p:blipFill>
        <p:spPr bwMode="auto">
          <a:xfrm>
            <a:off x="4953000" y="0"/>
            <a:ext cx="4191000" cy="6829425"/>
          </a:xfrm>
          <a:prstGeom prst="rect">
            <a:avLst/>
          </a:prstGeom>
          <a:noFill/>
          <a:ln w="9525">
            <a:noFill/>
            <a:miter lim="800000"/>
            <a:headEnd/>
            <a:tailEnd/>
          </a:ln>
        </p:spPr>
      </p:pic>
      <p:sp>
        <p:nvSpPr>
          <p:cNvPr id="7" name="Rectangle 2"/>
          <p:cNvSpPr>
            <a:spLocks/>
          </p:cNvSpPr>
          <p:nvPr/>
        </p:nvSpPr>
        <p:spPr bwMode="auto">
          <a:xfrm>
            <a:off x="0" y="452438"/>
            <a:ext cx="9144000" cy="762000"/>
          </a:xfrm>
          <a:prstGeom prst="rect">
            <a:avLst/>
          </a:prstGeom>
          <a:noFill/>
          <a:ln w="9525">
            <a:noFill/>
            <a:miter lim="800000"/>
            <a:headEnd/>
            <a:tailEnd/>
          </a:ln>
        </p:spPr>
        <p:txBody>
          <a:bodyPr anchor="ctr"/>
          <a:lstStyle/>
          <a:p>
            <a:pPr lvl="1" fontAlgn="auto">
              <a:spcAft>
                <a:spcPts val="0"/>
              </a:spcAft>
              <a:defRPr/>
            </a:pPr>
            <a:endParaRPr lang="en-US" sz="3200" b="1" dirty="0">
              <a:solidFill>
                <a:schemeClr val="tx1">
                  <a:lumMod val="95000"/>
                  <a:lumOff val="5000"/>
                </a:schemeClr>
              </a:solidFill>
              <a:latin typeface="+mn-lt"/>
              <a:cs typeface="+mn-cs"/>
            </a:endParaRPr>
          </a:p>
        </p:txBody>
      </p:sp>
      <p:sp>
        <p:nvSpPr>
          <p:cNvPr id="9" name="Content Placeholder 2"/>
          <p:cNvSpPr>
            <a:spLocks/>
          </p:cNvSpPr>
          <p:nvPr/>
        </p:nvSpPr>
        <p:spPr bwMode="auto">
          <a:xfrm>
            <a:off x="0" y="1743075"/>
            <a:ext cx="9144000" cy="3900488"/>
          </a:xfrm>
          <a:prstGeom prst="rect">
            <a:avLst/>
          </a:prstGeom>
          <a:noFill/>
          <a:ln w="9525">
            <a:noFill/>
            <a:miter lim="800000"/>
            <a:headEnd/>
            <a:tailEnd/>
          </a:ln>
        </p:spPr>
        <p:txBody>
          <a:bodyPr/>
          <a:lstStyle/>
          <a:p>
            <a:pPr marL="800100" lvl="1" indent="-342900" fontAlgn="auto">
              <a:lnSpc>
                <a:spcPct val="90000"/>
              </a:lnSpc>
              <a:spcBef>
                <a:spcPts val="0"/>
              </a:spcBef>
              <a:spcAft>
                <a:spcPts val="0"/>
              </a:spcAft>
              <a:buFont typeface="Arial" charset="0"/>
              <a:buNone/>
              <a:defRPr/>
            </a:pPr>
            <a:endParaRPr lang="en-ZA" dirty="0">
              <a:solidFill>
                <a:schemeClr val="tx1">
                  <a:lumMod val="95000"/>
                  <a:lumOff val="5000"/>
                </a:schemeClr>
              </a:solidFill>
              <a:latin typeface="+mn-lt"/>
              <a:cs typeface="+mn-cs"/>
            </a:endParaRPr>
          </a:p>
          <a:p>
            <a:pPr marL="800100" lvl="1" indent="-342900" fontAlgn="auto">
              <a:lnSpc>
                <a:spcPct val="90000"/>
              </a:lnSpc>
              <a:spcBef>
                <a:spcPts val="0"/>
              </a:spcBef>
              <a:spcAft>
                <a:spcPts val="0"/>
              </a:spcAft>
              <a:defRPr/>
            </a:pPr>
            <a:endParaRPr lang="en-ZA" dirty="0">
              <a:solidFill>
                <a:schemeClr val="tx1">
                  <a:lumMod val="95000"/>
                  <a:lumOff val="5000"/>
                </a:schemeClr>
              </a:solidFill>
              <a:latin typeface="+mn-lt"/>
              <a:cs typeface="+mn-cs"/>
            </a:endParaRPr>
          </a:p>
          <a:p>
            <a:pPr marL="800100" lvl="1" indent="-342900" fontAlgn="auto">
              <a:lnSpc>
                <a:spcPct val="90000"/>
              </a:lnSpc>
              <a:spcBef>
                <a:spcPts val="0"/>
              </a:spcBef>
              <a:spcAft>
                <a:spcPts val="0"/>
              </a:spcAft>
              <a:defRPr/>
            </a:pPr>
            <a:endParaRPr lang="en-ZA" dirty="0">
              <a:solidFill>
                <a:schemeClr val="tx1">
                  <a:lumMod val="95000"/>
                  <a:lumOff val="5000"/>
                </a:schemeClr>
              </a:solidFill>
              <a:latin typeface="+mn-lt"/>
              <a:cs typeface="+mn-cs"/>
            </a:endParaRPr>
          </a:p>
        </p:txBody>
      </p:sp>
      <p:grpSp>
        <p:nvGrpSpPr>
          <p:cNvPr id="2" name="Group 17"/>
          <p:cNvGrpSpPr/>
          <p:nvPr/>
        </p:nvGrpSpPr>
        <p:grpSpPr>
          <a:xfrm>
            <a:off x="152400" y="0"/>
            <a:ext cx="8991600" cy="6858000"/>
            <a:chOff x="152400" y="0"/>
            <a:chExt cx="8991600" cy="6858000"/>
          </a:xfrm>
        </p:grpSpPr>
        <p:sp>
          <p:nvSpPr>
            <p:cNvPr id="11" name="Rectangle 10"/>
            <p:cNvSpPr/>
            <p:nvPr/>
          </p:nvSpPr>
          <p:spPr>
            <a:xfrm>
              <a:off x="4643438" y="0"/>
              <a:ext cx="4500562" cy="6858000"/>
            </a:xfrm>
            <a:prstGeom prst="rect">
              <a:avLst/>
            </a:prstGeom>
            <a:solidFill>
              <a:schemeClr val="bg1">
                <a:alpha val="66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ZA"/>
            </a:p>
          </p:txBody>
        </p:sp>
        <p:pic>
          <p:nvPicPr>
            <p:cNvPr id="3077" name="Picture 8" descr="SAWEA_logo_pre-final.TIF"/>
            <p:cNvPicPr>
              <a:picLocks noChangeAspect="1"/>
            </p:cNvPicPr>
            <p:nvPr/>
          </p:nvPicPr>
          <p:blipFill>
            <a:blip r:embed="rId3" cstate="print"/>
            <a:srcRect/>
            <a:stretch>
              <a:fillRect/>
            </a:stretch>
          </p:blipFill>
          <p:spPr bwMode="auto">
            <a:xfrm>
              <a:off x="152400" y="6019800"/>
              <a:ext cx="2447925" cy="684213"/>
            </a:xfrm>
            <a:prstGeom prst="rect">
              <a:avLst/>
            </a:prstGeom>
            <a:noFill/>
            <a:ln w="9525">
              <a:noFill/>
              <a:miter lim="800000"/>
              <a:headEnd/>
              <a:tailEnd/>
            </a:ln>
          </p:spPr>
        </p:pic>
        <p:cxnSp>
          <p:nvCxnSpPr>
            <p:cNvPr id="12" name="Straight Connector 11"/>
            <p:cNvCxnSpPr/>
            <p:nvPr/>
          </p:nvCxnSpPr>
          <p:spPr>
            <a:xfrm>
              <a:off x="1219200" y="6248400"/>
              <a:ext cx="762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4" name="Title 13"/>
          <p:cNvSpPr>
            <a:spLocks noGrp="1"/>
          </p:cNvSpPr>
          <p:nvPr>
            <p:ph type="title"/>
          </p:nvPr>
        </p:nvSpPr>
        <p:spPr/>
        <p:txBody>
          <a:bodyPr/>
          <a:lstStyle/>
          <a:p>
            <a:pPr algn="l"/>
            <a:endParaRPr lang="en-US" sz="2800" dirty="0">
              <a:solidFill>
                <a:schemeClr val="bg1">
                  <a:lumMod val="65000"/>
                </a:schemeClr>
              </a:solidFill>
              <a:latin typeface="Verdana" pitchFamily="34" charset="0"/>
            </a:endParaRPr>
          </a:p>
        </p:txBody>
      </p:sp>
      <p:pic>
        <p:nvPicPr>
          <p:cNvPr id="2050" name="Picture 2"/>
          <p:cNvPicPr>
            <a:picLocks noGrp="1" noChangeAspect="1" noChangeArrowheads="1"/>
          </p:cNvPicPr>
          <p:nvPr>
            <p:ph idx="1"/>
          </p:nvPr>
        </p:nvPicPr>
        <p:blipFill>
          <a:blip r:embed="rId4" cstate="print"/>
          <a:srcRect l="9914" t="10986" r="10957" b="14997"/>
          <a:stretch>
            <a:fillRect/>
          </a:stretch>
        </p:blipFill>
        <p:spPr bwMode="auto">
          <a:xfrm>
            <a:off x="1043608" y="1700808"/>
            <a:ext cx="7143952" cy="4176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cstate="print"/>
          <a:srcRect/>
          <a:stretch>
            <a:fillRect/>
          </a:stretch>
        </p:blipFill>
        <p:spPr bwMode="auto">
          <a:xfrm>
            <a:off x="4953000" y="0"/>
            <a:ext cx="4191000" cy="6829425"/>
          </a:xfrm>
          <a:prstGeom prst="rect">
            <a:avLst/>
          </a:prstGeom>
          <a:noFill/>
          <a:ln w="9525">
            <a:noFill/>
            <a:miter lim="800000"/>
            <a:headEnd/>
            <a:tailEnd/>
          </a:ln>
        </p:spPr>
      </p:pic>
      <p:sp>
        <p:nvSpPr>
          <p:cNvPr id="7" name="Rectangle 2"/>
          <p:cNvSpPr>
            <a:spLocks/>
          </p:cNvSpPr>
          <p:nvPr/>
        </p:nvSpPr>
        <p:spPr bwMode="auto">
          <a:xfrm>
            <a:off x="0" y="452438"/>
            <a:ext cx="9144000" cy="762000"/>
          </a:xfrm>
          <a:prstGeom prst="rect">
            <a:avLst/>
          </a:prstGeom>
          <a:noFill/>
          <a:ln w="9525">
            <a:noFill/>
            <a:miter lim="800000"/>
            <a:headEnd/>
            <a:tailEnd/>
          </a:ln>
        </p:spPr>
        <p:txBody>
          <a:bodyPr anchor="ctr"/>
          <a:lstStyle/>
          <a:p>
            <a:pPr lvl="1" fontAlgn="auto">
              <a:spcAft>
                <a:spcPts val="0"/>
              </a:spcAft>
              <a:defRPr/>
            </a:pPr>
            <a:endParaRPr lang="en-US" sz="3200" b="1" dirty="0">
              <a:solidFill>
                <a:schemeClr val="tx1">
                  <a:lumMod val="95000"/>
                  <a:lumOff val="5000"/>
                </a:schemeClr>
              </a:solidFill>
              <a:latin typeface="+mn-lt"/>
              <a:cs typeface="+mn-cs"/>
            </a:endParaRPr>
          </a:p>
        </p:txBody>
      </p:sp>
      <p:sp>
        <p:nvSpPr>
          <p:cNvPr id="9" name="Content Placeholder 2"/>
          <p:cNvSpPr>
            <a:spLocks/>
          </p:cNvSpPr>
          <p:nvPr/>
        </p:nvSpPr>
        <p:spPr bwMode="auto">
          <a:xfrm>
            <a:off x="0" y="1743075"/>
            <a:ext cx="9144000" cy="3900488"/>
          </a:xfrm>
          <a:prstGeom prst="rect">
            <a:avLst/>
          </a:prstGeom>
          <a:noFill/>
          <a:ln w="9525">
            <a:noFill/>
            <a:miter lim="800000"/>
            <a:headEnd/>
            <a:tailEnd/>
          </a:ln>
        </p:spPr>
        <p:txBody>
          <a:bodyPr/>
          <a:lstStyle/>
          <a:p>
            <a:pPr marL="800100" lvl="1" indent="-342900" fontAlgn="auto">
              <a:lnSpc>
                <a:spcPct val="90000"/>
              </a:lnSpc>
              <a:spcBef>
                <a:spcPts val="0"/>
              </a:spcBef>
              <a:spcAft>
                <a:spcPts val="0"/>
              </a:spcAft>
              <a:buFont typeface="Arial" charset="0"/>
              <a:buNone/>
              <a:defRPr/>
            </a:pPr>
            <a:endParaRPr lang="en-ZA" dirty="0">
              <a:solidFill>
                <a:schemeClr val="tx1">
                  <a:lumMod val="95000"/>
                  <a:lumOff val="5000"/>
                </a:schemeClr>
              </a:solidFill>
              <a:latin typeface="+mn-lt"/>
              <a:cs typeface="+mn-cs"/>
            </a:endParaRPr>
          </a:p>
          <a:p>
            <a:pPr marL="800100" lvl="1" indent="-342900" fontAlgn="auto">
              <a:lnSpc>
                <a:spcPct val="90000"/>
              </a:lnSpc>
              <a:spcBef>
                <a:spcPts val="0"/>
              </a:spcBef>
              <a:spcAft>
                <a:spcPts val="0"/>
              </a:spcAft>
              <a:defRPr/>
            </a:pPr>
            <a:endParaRPr lang="en-ZA" dirty="0">
              <a:solidFill>
                <a:schemeClr val="tx1">
                  <a:lumMod val="95000"/>
                  <a:lumOff val="5000"/>
                </a:schemeClr>
              </a:solidFill>
              <a:latin typeface="+mn-lt"/>
              <a:cs typeface="+mn-cs"/>
            </a:endParaRPr>
          </a:p>
          <a:p>
            <a:pPr marL="800100" lvl="1" indent="-342900" fontAlgn="auto">
              <a:lnSpc>
                <a:spcPct val="90000"/>
              </a:lnSpc>
              <a:spcBef>
                <a:spcPts val="0"/>
              </a:spcBef>
              <a:spcAft>
                <a:spcPts val="0"/>
              </a:spcAft>
              <a:defRPr/>
            </a:pPr>
            <a:endParaRPr lang="en-ZA" dirty="0">
              <a:solidFill>
                <a:schemeClr val="tx1">
                  <a:lumMod val="95000"/>
                  <a:lumOff val="5000"/>
                </a:schemeClr>
              </a:solidFill>
              <a:latin typeface="+mn-lt"/>
              <a:cs typeface="+mn-cs"/>
            </a:endParaRPr>
          </a:p>
        </p:txBody>
      </p:sp>
      <p:grpSp>
        <p:nvGrpSpPr>
          <p:cNvPr id="2" name="Group 17"/>
          <p:cNvGrpSpPr/>
          <p:nvPr/>
        </p:nvGrpSpPr>
        <p:grpSpPr>
          <a:xfrm>
            <a:off x="152400" y="0"/>
            <a:ext cx="8991600" cy="6858000"/>
            <a:chOff x="152400" y="0"/>
            <a:chExt cx="8991600" cy="6858000"/>
          </a:xfrm>
        </p:grpSpPr>
        <p:sp>
          <p:nvSpPr>
            <p:cNvPr id="11" name="Rectangle 10"/>
            <p:cNvSpPr/>
            <p:nvPr/>
          </p:nvSpPr>
          <p:spPr>
            <a:xfrm>
              <a:off x="4643438" y="0"/>
              <a:ext cx="4500562" cy="6858000"/>
            </a:xfrm>
            <a:prstGeom prst="rect">
              <a:avLst/>
            </a:prstGeom>
            <a:solidFill>
              <a:schemeClr val="bg1">
                <a:alpha val="66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ZA"/>
            </a:p>
          </p:txBody>
        </p:sp>
        <p:pic>
          <p:nvPicPr>
            <p:cNvPr id="3077" name="Picture 8" descr="SAWEA_logo_pre-final.TIF"/>
            <p:cNvPicPr>
              <a:picLocks noChangeAspect="1"/>
            </p:cNvPicPr>
            <p:nvPr/>
          </p:nvPicPr>
          <p:blipFill>
            <a:blip r:embed="rId3" cstate="print"/>
            <a:srcRect/>
            <a:stretch>
              <a:fillRect/>
            </a:stretch>
          </p:blipFill>
          <p:spPr bwMode="auto">
            <a:xfrm>
              <a:off x="152400" y="6019800"/>
              <a:ext cx="2447925" cy="684213"/>
            </a:xfrm>
            <a:prstGeom prst="rect">
              <a:avLst/>
            </a:prstGeom>
            <a:noFill/>
            <a:ln w="9525">
              <a:noFill/>
              <a:miter lim="800000"/>
              <a:headEnd/>
              <a:tailEnd/>
            </a:ln>
          </p:spPr>
        </p:pic>
        <p:cxnSp>
          <p:nvCxnSpPr>
            <p:cNvPr id="12" name="Straight Connector 11"/>
            <p:cNvCxnSpPr/>
            <p:nvPr/>
          </p:nvCxnSpPr>
          <p:spPr>
            <a:xfrm>
              <a:off x="1219200" y="6248400"/>
              <a:ext cx="762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4" name="Title 13"/>
          <p:cNvSpPr>
            <a:spLocks noGrp="1"/>
          </p:cNvSpPr>
          <p:nvPr>
            <p:ph type="title"/>
          </p:nvPr>
        </p:nvSpPr>
        <p:spPr/>
        <p:txBody>
          <a:bodyPr/>
          <a:lstStyle/>
          <a:p>
            <a:pPr algn="l"/>
            <a:r>
              <a:rPr lang="en-GB" dirty="0" smtClean="0">
                <a:solidFill>
                  <a:schemeClr val="bg1">
                    <a:lumMod val="65000"/>
                  </a:schemeClr>
                </a:solidFill>
              </a:rPr>
              <a:t>What we are doing</a:t>
            </a:r>
            <a:endParaRPr lang="en-US" sz="2800" dirty="0">
              <a:solidFill>
                <a:schemeClr val="bg1">
                  <a:lumMod val="65000"/>
                </a:schemeClr>
              </a:solidFill>
              <a:latin typeface="Verdana" pitchFamily="34" charset="0"/>
            </a:endParaRPr>
          </a:p>
        </p:txBody>
      </p:sp>
      <p:sp>
        <p:nvSpPr>
          <p:cNvPr id="13" name="Content Placeholder 12"/>
          <p:cNvSpPr>
            <a:spLocks noGrp="1"/>
          </p:cNvSpPr>
          <p:nvPr>
            <p:ph idx="1"/>
          </p:nvPr>
        </p:nvSpPr>
        <p:spPr>
          <a:xfrm>
            <a:off x="457200" y="1600200"/>
            <a:ext cx="6923112" cy="4525963"/>
          </a:xfrm>
        </p:spPr>
        <p:txBody>
          <a:bodyPr/>
          <a:lstStyle/>
          <a:p>
            <a:r>
              <a:rPr lang="en-US" b="1" dirty="0" smtClean="0"/>
              <a:t>participatory process where local people from all sectors work together to stimulate </a:t>
            </a:r>
            <a:r>
              <a:rPr lang="en-US" dirty="0" smtClean="0"/>
              <a:t>local commercial activity,</a:t>
            </a:r>
          </a:p>
          <a:p>
            <a:r>
              <a:rPr lang="en-US" b="1" dirty="0" smtClean="0"/>
              <a:t>empower local participants in order to effectively utilize </a:t>
            </a:r>
            <a:r>
              <a:rPr lang="en-US" dirty="0" smtClean="0"/>
              <a:t>business enterprise, </a:t>
            </a:r>
            <a:r>
              <a:rPr lang="en-US" dirty="0" err="1" smtClean="0"/>
              <a:t>labour</a:t>
            </a:r>
            <a:r>
              <a:rPr lang="en-US" dirty="0" smtClean="0"/>
              <a:t>, capital and other local resources </a:t>
            </a:r>
            <a:r>
              <a:rPr lang="en-US" b="1" dirty="0" smtClean="0"/>
              <a:t>to achieve local priorities </a:t>
            </a:r>
            <a:r>
              <a:rPr lang="en-US" dirty="0" smtClean="0"/>
              <a:t>(e.g., promote quality jobs, reduce poverty, stabilize the local economy generate municipal taxes to provide better services)</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8" descr="SAWEA_logo_pre-final.TIF"/>
          <p:cNvPicPr>
            <a:picLocks noChangeAspect="1"/>
          </p:cNvPicPr>
          <p:nvPr/>
        </p:nvPicPr>
        <p:blipFill>
          <a:blip r:embed="rId2" cstate="print"/>
          <a:srcRect/>
          <a:stretch>
            <a:fillRect/>
          </a:stretch>
        </p:blipFill>
        <p:spPr bwMode="auto">
          <a:xfrm>
            <a:off x="1597025" y="4000500"/>
            <a:ext cx="5761038" cy="1611313"/>
          </a:xfrm>
          <a:prstGeom prst="rect">
            <a:avLst/>
          </a:prstGeom>
          <a:noFill/>
          <a:ln w="9525">
            <a:noFill/>
            <a:miter lim="800000"/>
            <a:headEnd/>
            <a:tailEnd/>
          </a:ln>
        </p:spPr>
      </p:pic>
      <p:sp>
        <p:nvSpPr>
          <p:cNvPr id="6" name="Content Placeholder 2"/>
          <p:cNvSpPr>
            <a:spLocks/>
          </p:cNvSpPr>
          <p:nvPr/>
        </p:nvSpPr>
        <p:spPr bwMode="auto">
          <a:xfrm>
            <a:off x="0" y="2133600"/>
            <a:ext cx="9144000" cy="1295400"/>
          </a:xfrm>
          <a:prstGeom prst="rect">
            <a:avLst/>
          </a:prstGeom>
          <a:noFill/>
          <a:ln w="9525">
            <a:noFill/>
            <a:miter lim="800000"/>
            <a:headEnd/>
            <a:tailEnd/>
          </a:ln>
        </p:spPr>
        <p:txBody>
          <a:bodyPr/>
          <a:lstStyle/>
          <a:p>
            <a:pPr marL="342900" indent="-342900" algn="ctr" fontAlgn="auto">
              <a:lnSpc>
                <a:spcPct val="90000"/>
              </a:lnSpc>
              <a:spcBef>
                <a:spcPts val="0"/>
              </a:spcBef>
              <a:spcAft>
                <a:spcPts val="0"/>
              </a:spcAft>
              <a:buFont typeface="Arial" charset="0"/>
              <a:buNone/>
              <a:defRPr/>
            </a:pPr>
            <a:r>
              <a:rPr lang="en-GB" sz="2800" b="1" dirty="0" smtClean="0">
                <a:solidFill>
                  <a:schemeClr val="bg1">
                    <a:lumMod val="50000"/>
                  </a:schemeClr>
                </a:solidFill>
              </a:rPr>
              <a:t>“SAWEA, tell us what you can </a:t>
            </a:r>
            <a:r>
              <a:rPr lang="en-GB" sz="2800" b="1" dirty="0" smtClean="0">
                <a:solidFill>
                  <a:schemeClr val="bg1">
                    <a:lumMod val="50000"/>
                  </a:schemeClr>
                </a:solidFill>
              </a:rPr>
              <a:t>do for the country  </a:t>
            </a:r>
            <a:r>
              <a:rPr lang="en-GB" sz="2800" b="1" dirty="0" smtClean="0">
                <a:solidFill>
                  <a:schemeClr val="bg1">
                    <a:lumMod val="50000"/>
                  </a:schemeClr>
                </a:solidFill>
              </a:rPr>
              <a:t>instead of telling us what we can do for you”</a:t>
            </a:r>
            <a:endParaRPr lang="en-ZA" sz="2800" b="1" dirty="0" smtClean="0">
              <a:solidFill>
                <a:schemeClr val="bg1">
                  <a:lumMod val="50000"/>
                </a:schemeClr>
              </a:solidFill>
              <a:latin typeface="+mn-lt"/>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cstate="print"/>
          <a:srcRect/>
          <a:stretch>
            <a:fillRect/>
          </a:stretch>
        </p:blipFill>
        <p:spPr bwMode="auto">
          <a:xfrm>
            <a:off x="4953000" y="0"/>
            <a:ext cx="4191000" cy="6829425"/>
          </a:xfrm>
          <a:prstGeom prst="rect">
            <a:avLst/>
          </a:prstGeom>
          <a:noFill/>
          <a:ln w="9525">
            <a:noFill/>
            <a:miter lim="800000"/>
            <a:headEnd/>
            <a:tailEnd/>
          </a:ln>
        </p:spPr>
      </p:pic>
      <p:sp>
        <p:nvSpPr>
          <p:cNvPr id="7" name="Rectangle 2"/>
          <p:cNvSpPr>
            <a:spLocks/>
          </p:cNvSpPr>
          <p:nvPr/>
        </p:nvSpPr>
        <p:spPr bwMode="auto">
          <a:xfrm>
            <a:off x="0" y="452438"/>
            <a:ext cx="9144000" cy="762000"/>
          </a:xfrm>
          <a:prstGeom prst="rect">
            <a:avLst/>
          </a:prstGeom>
          <a:noFill/>
          <a:ln w="9525">
            <a:noFill/>
            <a:miter lim="800000"/>
            <a:headEnd/>
            <a:tailEnd/>
          </a:ln>
        </p:spPr>
        <p:txBody>
          <a:bodyPr anchor="ctr"/>
          <a:lstStyle/>
          <a:p>
            <a:pPr lvl="1" fontAlgn="auto">
              <a:spcAft>
                <a:spcPts val="0"/>
              </a:spcAft>
              <a:defRPr/>
            </a:pPr>
            <a:endParaRPr lang="en-US" sz="3200" b="1" dirty="0">
              <a:solidFill>
                <a:schemeClr val="tx1">
                  <a:lumMod val="95000"/>
                  <a:lumOff val="5000"/>
                </a:schemeClr>
              </a:solidFill>
              <a:latin typeface="+mn-lt"/>
              <a:cs typeface="+mn-cs"/>
            </a:endParaRPr>
          </a:p>
        </p:txBody>
      </p:sp>
      <p:sp>
        <p:nvSpPr>
          <p:cNvPr id="9" name="Content Placeholder 2"/>
          <p:cNvSpPr>
            <a:spLocks/>
          </p:cNvSpPr>
          <p:nvPr/>
        </p:nvSpPr>
        <p:spPr bwMode="auto">
          <a:xfrm>
            <a:off x="0" y="1743075"/>
            <a:ext cx="9144000" cy="3900488"/>
          </a:xfrm>
          <a:prstGeom prst="rect">
            <a:avLst/>
          </a:prstGeom>
          <a:noFill/>
          <a:ln w="9525">
            <a:noFill/>
            <a:miter lim="800000"/>
            <a:headEnd/>
            <a:tailEnd/>
          </a:ln>
        </p:spPr>
        <p:txBody>
          <a:bodyPr/>
          <a:lstStyle/>
          <a:p>
            <a:pPr marL="800100" lvl="1" indent="-342900" fontAlgn="auto">
              <a:lnSpc>
                <a:spcPct val="90000"/>
              </a:lnSpc>
              <a:spcBef>
                <a:spcPts val="0"/>
              </a:spcBef>
              <a:spcAft>
                <a:spcPts val="0"/>
              </a:spcAft>
              <a:buFont typeface="Arial" charset="0"/>
              <a:buNone/>
              <a:defRPr/>
            </a:pPr>
            <a:endParaRPr lang="en-ZA" dirty="0">
              <a:solidFill>
                <a:schemeClr val="tx1">
                  <a:lumMod val="95000"/>
                  <a:lumOff val="5000"/>
                </a:schemeClr>
              </a:solidFill>
              <a:latin typeface="+mn-lt"/>
              <a:cs typeface="+mn-cs"/>
            </a:endParaRPr>
          </a:p>
          <a:p>
            <a:pPr marL="800100" lvl="1" indent="-342900" fontAlgn="auto">
              <a:lnSpc>
                <a:spcPct val="90000"/>
              </a:lnSpc>
              <a:spcBef>
                <a:spcPts val="0"/>
              </a:spcBef>
              <a:spcAft>
                <a:spcPts val="0"/>
              </a:spcAft>
              <a:defRPr/>
            </a:pPr>
            <a:endParaRPr lang="en-ZA" dirty="0">
              <a:solidFill>
                <a:schemeClr val="tx1">
                  <a:lumMod val="95000"/>
                  <a:lumOff val="5000"/>
                </a:schemeClr>
              </a:solidFill>
              <a:latin typeface="+mn-lt"/>
              <a:cs typeface="+mn-cs"/>
            </a:endParaRPr>
          </a:p>
          <a:p>
            <a:pPr marL="800100" lvl="1" indent="-342900" fontAlgn="auto">
              <a:lnSpc>
                <a:spcPct val="90000"/>
              </a:lnSpc>
              <a:spcBef>
                <a:spcPts val="0"/>
              </a:spcBef>
              <a:spcAft>
                <a:spcPts val="0"/>
              </a:spcAft>
              <a:defRPr/>
            </a:pPr>
            <a:endParaRPr lang="en-ZA" dirty="0">
              <a:solidFill>
                <a:schemeClr val="tx1">
                  <a:lumMod val="95000"/>
                  <a:lumOff val="5000"/>
                </a:schemeClr>
              </a:solidFill>
              <a:latin typeface="+mn-lt"/>
              <a:cs typeface="+mn-cs"/>
            </a:endParaRPr>
          </a:p>
        </p:txBody>
      </p:sp>
      <p:grpSp>
        <p:nvGrpSpPr>
          <p:cNvPr id="2" name="Group 17"/>
          <p:cNvGrpSpPr/>
          <p:nvPr/>
        </p:nvGrpSpPr>
        <p:grpSpPr>
          <a:xfrm>
            <a:off x="152400" y="0"/>
            <a:ext cx="8991600" cy="6858000"/>
            <a:chOff x="152400" y="0"/>
            <a:chExt cx="8991600" cy="6858000"/>
          </a:xfrm>
        </p:grpSpPr>
        <p:sp>
          <p:nvSpPr>
            <p:cNvPr id="11" name="Rectangle 10"/>
            <p:cNvSpPr/>
            <p:nvPr/>
          </p:nvSpPr>
          <p:spPr>
            <a:xfrm>
              <a:off x="4643438" y="0"/>
              <a:ext cx="4500562" cy="6858000"/>
            </a:xfrm>
            <a:prstGeom prst="rect">
              <a:avLst/>
            </a:prstGeom>
            <a:solidFill>
              <a:schemeClr val="bg1">
                <a:alpha val="66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ZA"/>
            </a:p>
          </p:txBody>
        </p:sp>
        <p:pic>
          <p:nvPicPr>
            <p:cNvPr id="3077" name="Picture 8" descr="SAWEA_logo_pre-final.TIF"/>
            <p:cNvPicPr>
              <a:picLocks noChangeAspect="1"/>
            </p:cNvPicPr>
            <p:nvPr/>
          </p:nvPicPr>
          <p:blipFill>
            <a:blip r:embed="rId3" cstate="print"/>
            <a:srcRect/>
            <a:stretch>
              <a:fillRect/>
            </a:stretch>
          </p:blipFill>
          <p:spPr bwMode="auto">
            <a:xfrm>
              <a:off x="152400" y="6019800"/>
              <a:ext cx="2447925" cy="684213"/>
            </a:xfrm>
            <a:prstGeom prst="rect">
              <a:avLst/>
            </a:prstGeom>
            <a:noFill/>
            <a:ln w="9525">
              <a:noFill/>
              <a:miter lim="800000"/>
              <a:headEnd/>
              <a:tailEnd/>
            </a:ln>
          </p:spPr>
        </p:pic>
        <p:cxnSp>
          <p:nvCxnSpPr>
            <p:cNvPr id="12" name="Straight Connector 11"/>
            <p:cNvCxnSpPr/>
            <p:nvPr/>
          </p:nvCxnSpPr>
          <p:spPr>
            <a:xfrm>
              <a:off x="1219200" y="6248400"/>
              <a:ext cx="762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4" name="Title 13"/>
          <p:cNvSpPr>
            <a:spLocks noGrp="1"/>
          </p:cNvSpPr>
          <p:nvPr>
            <p:ph type="title"/>
          </p:nvPr>
        </p:nvSpPr>
        <p:spPr/>
        <p:txBody>
          <a:bodyPr/>
          <a:lstStyle/>
          <a:p>
            <a:pPr algn="l"/>
            <a:endParaRPr lang="en-US" sz="2800" dirty="0">
              <a:latin typeface="Verdana" pitchFamily="34" charset="0"/>
            </a:endParaRPr>
          </a:p>
        </p:txBody>
      </p:sp>
      <p:sp>
        <p:nvSpPr>
          <p:cNvPr id="15" name="Content Placeholder 14"/>
          <p:cNvSpPr>
            <a:spLocks noGrp="1"/>
          </p:cNvSpPr>
          <p:nvPr>
            <p:ph idx="1"/>
          </p:nvPr>
        </p:nvSpPr>
        <p:spPr/>
        <p:txBody>
          <a:bodyPr/>
          <a:lstStyle/>
          <a:p>
            <a:endParaRPr lang="en-GB" sz="2000" dirty="0" smtClean="0"/>
          </a:p>
          <a:p>
            <a:pPr lvl="1">
              <a:buNone/>
            </a:pPr>
            <a:endParaRPr lang="en-GB" sz="1800" dirty="0" smtClean="0">
              <a:latin typeface="Verdana" pitchFamily="34" charset="0"/>
            </a:endParaRPr>
          </a:p>
          <a:p>
            <a:endParaRPr lang="en-GB" sz="2000" dirty="0" smtClean="0">
              <a:latin typeface="Verdana" pitchFamily="34" charset="0"/>
            </a:endParaRPr>
          </a:p>
          <a:p>
            <a:endParaRPr lang="en-GB" sz="2000" dirty="0" smtClean="0">
              <a:latin typeface="Verdana" pitchFamily="34" charset="0"/>
            </a:endParaRPr>
          </a:p>
          <a:p>
            <a:pPr lvl="1"/>
            <a:endParaRPr lang="en-GB" sz="2000" dirty="0" smtClean="0">
              <a:latin typeface="Verdana" pitchFamily="34" charset="0"/>
            </a:endParaRPr>
          </a:p>
          <a:p>
            <a:endParaRPr lang="en-GB" sz="2400" dirty="0" smtClean="0">
              <a:latin typeface="Verdana" pitchFamily="34" charset="0"/>
            </a:endParaRPr>
          </a:p>
          <a:p>
            <a:endParaRPr lang="en-US" sz="2400" dirty="0">
              <a:latin typeface="Verdana" pitchFamily="34" charset="0"/>
            </a:endParaRPr>
          </a:p>
        </p:txBody>
      </p:sp>
      <p:sp>
        <p:nvSpPr>
          <p:cNvPr id="13" name="Content Placeholder 2"/>
          <p:cNvSpPr>
            <a:spLocks/>
          </p:cNvSpPr>
          <p:nvPr/>
        </p:nvSpPr>
        <p:spPr bwMode="auto">
          <a:xfrm>
            <a:off x="666328" y="116632"/>
            <a:ext cx="6858000" cy="6696744"/>
          </a:xfrm>
          <a:prstGeom prst="rect">
            <a:avLst/>
          </a:prstGeom>
          <a:noFill/>
          <a:ln w="9525">
            <a:noFill/>
            <a:miter lim="800000"/>
            <a:headEnd/>
            <a:tailEnd/>
          </a:ln>
        </p:spPr>
        <p:txBody>
          <a:bodyPr/>
          <a:lstStyle/>
          <a:p>
            <a:pPr marL="800100" lvl="1" indent="-342900" fontAlgn="auto">
              <a:lnSpc>
                <a:spcPct val="90000"/>
              </a:lnSpc>
              <a:spcBef>
                <a:spcPts val="0"/>
              </a:spcBef>
              <a:spcAft>
                <a:spcPts val="0"/>
              </a:spcAft>
              <a:defRPr/>
            </a:pPr>
            <a:endParaRPr lang="en-ZA" sz="1200" dirty="0" smtClean="0">
              <a:solidFill>
                <a:schemeClr val="tx1">
                  <a:lumMod val="75000"/>
                  <a:lumOff val="25000"/>
                </a:schemeClr>
              </a:solidFill>
              <a:latin typeface="+mn-lt"/>
              <a:cs typeface="+mn-cs"/>
            </a:endParaRPr>
          </a:p>
          <a:p>
            <a:pPr marL="450850" lvl="1" fontAlgn="auto">
              <a:lnSpc>
                <a:spcPct val="90000"/>
              </a:lnSpc>
              <a:spcBef>
                <a:spcPts val="0"/>
              </a:spcBef>
              <a:spcAft>
                <a:spcPts val="0"/>
              </a:spcAft>
              <a:defRPr/>
            </a:pPr>
            <a:endParaRPr lang="en-ZA" sz="1200" b="1" i="1" dirty="0" smtClean="0">
              <a:solidFill>
                <a:schemeClr val="tx1">
                  <a:lumMod val="75000"/>
                  <a:lumOff val="25000"/>
                </a:schemeClr>
              </a:solidFill>
              <a:latin typeface="+mn-lt"/>
              <a:cs typeface="+mn-cs"/>
            </a:endParaRPr>
          </a:p>
          <a:p>
            <a:pPr marL="450850" lvl="1" fontAlgn="auto">
              <a:lnSpc>
                <a:spcPct val="90000"/>
              </a:lnSpc>
              <a:spcBef>
                <a:spcPts val="0"/>
              </a:spcBef>
              <a:spcAft>
                <a:spcPts val="0"/>
              </a:spcAft>
              <a:defRPr/>
            </a:pPr>
            <a:endParaRPr lang="en-US" sz="1200" dirty="0" smtClean="0">
              <a:solidFill>
                <a:schemeClr val="tx1">
                  <a:lumMod val="75000"/>
                  <a:lumOff val="25000"/>
                </a:schemeClr>
              </a:solidFill>
              <a:latin typeface="+mn-lt"/>
              <a:cs typeface="+mn-cs"/>
            </a:endParaRPr>
          </a:p>
          <a:p>
            <a:pPr marL="450850" lvl="1" fontAlgn="auto">
              <a:lnSpc>
                <a:spcPct val="90000"/>
              </a:lnSpc>
              <a:spcBef>
                <a:spcPts val="0"/>
              </a:spcBef>
              <a:spcAft>
                <a:spcPts val="0"/>
              </a:spcAft>
              <a:defRPr/>
            </a:pPr>
            <a:endParaRPr lang="en-US" sz="1200" dirty="0" smtClean="0">
              <a:solidFill>
                <a:schemeClr val="tx1">
                  <a:lumMod val="75000"/>
                  <a:lumOff val="25000"/>
                </a:schemeClr>
              </a:solidFill>
              <a:latin typeface="+mn-lt"/>
              <a:cs typeface="+mn-cs"/>
            </a:endParaRPr>
          </a:p>
          <a:p>
            <a:pPr marL="450850" lvl="1" fontAlgn="auto">
              <a:lnSpc>
                <a:spcPct val="90000"/>
              </a:lnSpc>
              <a:spcBef>
                <a:spcPts val="0"/>
              </a:spcBef>
              <a:spcAft>
                <a:spcPts val="0"/>
              </a:spcAft>
              <a:defRPr/>
            </a:pPr>
            <a:endParaRPr lang="en-US" sz="1200" dirty="0" smtClean="0">
              <a:solidFill>
                <a:schemeClr val="tx1">
                  <a:lumMod val="75000"/>
                  <a:lumOff val="25000"/>
                </a:schemeClr>
              </a:solidFill>
              <a:latin typeface="+mn-lt"/>
              <a:cs typeface="+mn-cs"/>
            </a:endParaRPr>
          </a:p>
          <a:p>
            <a:pPr marL="450850" lvl="1" fontAlgn="auto">
              <a:lnSpc>
                <a:spcPct val="90000"/>
              </a:lnSpc>
              <a:spcBef>
                <a:spcPts val="0"/>
              </a:spcBef>
              <a:spcAft>
                <a:spcPts val="0"/>
              </a:spcAft>
              <a:defRPr/>
            </a:pPr>
            <a:endParaRPr lang="en-US" sz="1200" dirty="0" smtClean="0">
              <a:solidFill>
                <a:schemeClr val="tx1">
                  <a:lumMod val="75000"/>
                  <a:lumOff val="25000"/>
                </a:schemeClr>
              </a:solidFill>
              <a:latin typeface="+mn-lt"/>
              <a:cs typeface="+mn-cs"/>
            </a:endParaRPr>
          </a:p>
          <a:p>
            <a:pPr marL="450850" lvl="1" fontAlgn="auto">
              <a:lnSpc>
                <a:spcPct val="90000"/>
              </a:lnSpc>
              <a:spcBef>
                <a:spcPts val="0"/>
              </a:spcBef>
              <a:spcAft>
                <a:spcPts val="0"/>
              </a:spcAft>
              <a:defRPr/>
            </a:pPr>
            <a:endParaRPr lang="en-US" sz="1200" dirty="0" smtClean="0">
              <a:solidFill>
                <a:schemeClr val="tx1">
                  <a:lumMod val="75000"/>
                  <a:lumOff val="25000"/>
                </a:schemeClr>
              </a:solidFill>
              <a:latin typeface="+mn-lt"/>
              <a:cs typeface="+mn-cs"/>
            </a:endParaRPr>
          </a:p>
          <a:p>
            <a:pPr marL="450850" lvl="1" fontAlgn="auto">
              <a:lnSpc>
                <a:spcPct val="90000"/>
              </a:lnSpc>
              <a:spcBef>
                <a:spcPts val="0"/>
              </a:spcBef>
              <a:spcAft>
                <a:spcPts val="0"/>
              </a:spcAft>
              <a:defRPr/>
            </a:pPr>
            <a:endParaRPr lang="en-US" sz="1200" dirty="0" smtClean="0">
              <a:solidFill>
                <a:schemeClr val="tx1">
                  <a:lumMod val="75000"/>
                  <a:lumOff val="25000"/>
                </a:schemeClr>
              </a:solidFill>
              <a:latin typeface="+mn-lt"/>
              <a:cs typeface="+mn-cs"/>
            </a:endParaRPr>
          </a:p>
          <a:p>
            <a:pPr marL="450850" lvl="1" fontAlgn="auto">
              <a:lnSpc>
                <a:spcPct val="90000"/>
              </a:lnSpc>
              <a:spcBef>
                <a:spcPts val="0"/>
              </a:spcBef>
              <a:spcAft>
                <a:spcPts val="0"/>
              </a:spcAft>
              <a:defRPr/>
            </a:pPr>
            <a:endParaRPr lang="en-US" sz="1200" dirty="0" smtClean="0">
              <a:solidFill>
                <a:schemeClr val="tx1">
                  <a:lumMod val="75000"/>
                  <a:lumOff val="25000"/>
                </a:schemeClr>
              </a:solidFill>
              <a:latin typeface="+mn-lt"/>
              <a:cs typeface="+mn-cs"/>
            </a:endParaRPr>
          </a:p>
          <a:p>
            <a:pPr marL="450850" lvl="1" fontAlgn="auto">
              <a:lnSpc>
                <a:spcPct val="90000"/>
              </a:lnSpc>
              <a:spcBef>
                <a:spcPts val="0"/>
              </a:spcBef>
              <a:spcAft>
                <a:spcPts val="0"/>
              </a:spcAft>
              <a:defRPr/>
            </a:pPr>
            <a:endParaRPr lang="en-US" sz="1200" dirty="0" smtClean="0">
              <a:solidFill>
                <a:schemeClr val="tx1">
                  <a:lumMod val="75000"/>
                  <a:lumOff val="25000"/>
                </a:schemeClr>
              </a:solidFill>
              <a:latin typeface="+mn-lt"/>
              <a:cs typeface="+mn-cs"/>
            </a:endParaRPr>
          </a:p>
          <a:p>
            <a:pPr marL="450850" lvl="1" fontAlgn="auto">
              <a:lnSpc>
                <a:spcPct val="90000"/>
              </a:lnSpc>
              <a:spcBef>
                <a:spcPts val="0"/>
              </a:spcBef>
              <a:spcAft>
                <a:spcPts val="0"/>
              </a:spcAft>
              <a:defRPr/>
            </a:pPr>
            <a:endParaRPr lang="en-US" sz="1200" dirty="0" smtClean="0">
              <a:solidFill>
                <a:schemeClr val="tx1">
                  <a:lumMod val="75000"/>
                  <a:lumOff val="25000"/>
                </a:schemeClr>
              </a:solidFill>
              <a:latin typeface="+mn-lt"/>
              <a:cs typeface="+mn-cs"/>
            </a:endParaRPr>
          </a:p>
          <a:p>
            <a:pPr marL="450850" lvl="1" fontAlgn="auto">
              <a:lnSpc>
                <a:spcPct val="90000"/>
              </a:lnSpc>
              <a:spcBef>
                <a:spcPts val="0"/>
              </a:spcBef>
              <a:spcAft>
                <a:spcPts val="0"/>
              </a:spcAft>
              <a:defRPr/>
            </a:pPr>
            <a:endParaRPr lang="en-US" sz="1200" dirty="0" smtClean="0">
              <a:solidFill>
                <a:schemeClr val="tx1">
                  <a:lumMod val="75000"/>
                  <a:lumOff val="25000"/>
                </a:schemeClr>
              </a:solidFill>
              <a:latin typeface="+mn-lt"/>
              <a:cs typeface="+mn-cs"/>
            </a:endParaRPr>
          </a:p>
          <a:p>
            <a:pPr marL="450850" lvl="1" fontAlgn="auto">
              <a:lnSpc>
                <a:spcPct val="90000"/>
              </a:lnSpc>
              <a:spcBef>
                <a:spcPts val="0"/>
              </a:spcBef>
              <a:spcAft>
                <a:spcPts val="0"/>
              </a:spcAft>
              <a:defRPr/>
            </a:pPr>
            <a:endParaRPr lang="en-US" sz="1200" dirty="0" smtClean="0">
              <a:solidFill>
                <a:schemeClr val="tx1">
                  <a:lumMod val="75000"/>
                  <a:lumOff val="25000"/>
                </a:schemeClr>
              </a:solidFill>
              <a:latin typeface="+mn-lt"/>
              <a:cs typeface="+mn-cs"/>
            </a:endParaRPr>
          </a:p>
          <a:p>
            <a:pPr marL="450850" lvl="1" fontAlgn="auto">
              <a:lnSpc>
                <a:spcPct val="90000"/>
              </a:lnSpc>
              <a:spcBef>
                <a:spcPts val="0"/>
              </a:spcBef>
              <a:spcAft>
                <a:spcPts val="0"/>
              </a:spcAft>
              <a:defRPr/>
            </a:pPr>
            <a:endParaRPr lang="en-US" sz="1200" dirty="0" smtClean="0">
              <a:solidFill>
                <a:schemeClr val="tx1">
                  <a:lumMod val="75000"/>
                  <a:lumOff val="25000"/>
                </a:schemeClr>
              </a:solidFill>
              <a:latin typeface="+mn-lt"/>
              <a:cs typeface="+mn-cs"/>
            </a:endParaRPr>
          </a:p>
          <a:p>
            <a:pPr marL="450850" lvl="1" fontAlgn="auto">
              <a:lnSpc>
                <a:spcPct val="90000"/>
              </a:lnSpc>
              <a:spcBef>
                <a:spcPts val="0"/>
              </a:spcBef>
              <a:spcAft>
                <a:spcPts val="0"/>
              </a:spcAft>
              <a:defRPr/>
            </a:pPr>
            <a:endParaRPr lang="en-US" sz="1200" dirty="0" smtClean="0">
              <a:solidFill>
                <a:schemeClr val="tx1">
                  <a:lumMod val="75000"/>
                  <a:lumOff val="25000"/>
                </a:schemeClr>
              </a:solidFill>
              <a:latin typeface="+mn-lt"/>
              <a:cs typeface="+mn-cs"/>
            </a:endParaRPr>
          </a:p>
          <a:p>
            <a:pPr marL="450850" lvl="1" fontAlgn="auto">
              <a:lnSpc>
                <a:spcPct val="90000"/>
              </a:lnSpc>
              <a:spcBef>
                <a:spcPts val="0"/>
              </a:spcBef>
              <a:spcAft>
                <a:spcPts val="0"/>
              </a:spcAft>
              <a:defRPr/>
            </a:pPr>
            <a:endParaRPr lang="en-US" sz="1200" dirty="0" smtClean="0">
              <a:solidFill>
                <a:schemeClr val="tx1">
                  <a:lumMod val="75000"/>
                  <a:lumOff val="25000"/>
                </a:schemeClr>
              </a:solidFill>
              <a:latin typeface="+mn-lt"/>
              <a:cs typeface="+mn-cs"/>
            </a:endParaRPr>
          </a:p>
          <a:p>
            <a:pPr marL="450850" lvl="1" fontAlgn="auto">
              <a:lnSpc>
                <a:spcPct val="90000"/>
              </a:lnSpc>
              <a:spcBef>
                <a:spcPts val="0"/>
              </a:spcBef>
              <a:spcAft>
                <a:spcPts val="0"/>
              </a:spcAft>
              <a:defRPr/>
            </a:pPr>
            <a:endParaRPr lang="en-US" sz="1200" dirty="0" smtClean="0">
              <a:solidFill>
                <a:schemeClr val="tx1">
                  <a:lumMod val="75000"/>
                  <a:lumOff val="25000"/>
                </a:schemeClr>
              </a:solidFill>
              <a:latin typeface="+mn-lt"/>
              <a:cs typeface="+mn-cs"/>
            </a:endParaRPr>
          </a:p>
          <a:p>
            <a:pPr marL="450850" lvl="1" fontAlgn="auto">
              <a:lnSpc>
                <a:spcPct val="90000"/>
              </a:lnSpc>
              <a:spcBef>
                <a:spcPts val="0"/>
              </a:spcBef>
              <a:spcAft>
                <a:spcPts val="0"/>
              </a:spcAft>
              <a:defRPr/>
            </a:pPr>
            <a:endParaRPr lang="en-US" sz="1200" dirty="0" smtClean="0">
              <a:solidFill>
                <a:schemeClr val="tx1">
                  <a:lumMod val="75000"/>
                  <a:lumOff val="25000"/>
                </a:schemeClr>
              </a:solidFill>
              <a:latin typeface="+mn-lt"/>
              <a:cs typeface="+mn-cs"/>
            </a:endParaRPr>
          </a:p>
          <a:p>
            <a:pPr marL="450850" lvl="1" fontAlgn="auto">
              <a:lnSpc>
                <a:spcPct val="90000"/>
              </a:lnSpc>
              <a:spcBef>
                <a:spcPts val="0"/>
              </a:spcBef>
              <a:spcAft>
                <a:spcPts val="0"/>
              </a:spcAft>
              <a:defRPr/>
            </a:pPr>
            <a:endParaRPr lang="en-US" sz="1200" dirty="0" smtClean="0">
              <a:solidFill>
                <a:schemeClr val="tx1">
                  <a:lumMod val="75000"/>
                  <a:lumOff val="25000"/>
                </a:schemeClr>
              </a:solidFill>
              <a:latin typeface="+mn-lt"/>
              <a:cs typeface="+mn-cs"/>
            </a:endParaRPr>
          </a:p>
          <a:p>
            <a:pPr marL="450850" lvl="1" fontAlgn="auto">
              <a:lnSpc>
                <a:spcPct val="90000"/>
              </a:lnSpc>
              <a:spcBef>
                <a:spcPts val="0"/>
              </a:spcBef>
              <a:spcAft>
                <a:spcPts val="0"/>
              </a:spcAft>
              <a:defRPr/>
            </a:pPr>
            <a:endParaRPr lang="en-US" sz="1200" dirty="0" smtClean="0">
              <a:solidFill>
                <a:schemeClr val="tx1">
                  <a:lumMod val="75000"/>
                  <a:lumOff val="25000"/>
                </a:schemeClr>
              </a:solidFill>
              <a:latin typeface="+mn-lt"/>
              <a:cs typeface="+mn-cs"/>
            </a:endParaRPr>
          </a:p>
          <a:p>
            <a:pPr marL="450850" lvl="1" fontAlgn="auto">
              <a:lnSpc>
                <a:spcPct val="90000"/>
              </a:lnSpc>
              <a:spcBef>
                <a:spcPts val="0"/>
              </a:spcBef>
              <a:spcAft>
                <a:spcPts val="0"/>
              </a:spcAft>
              <a:defRPr/>
            </a:pPr>
            <a:endParaRPr lang="en-US" sz="1200" dirty="0" smtClean="0">
              <a:solidFill>
                <a:schemeClr val="tx1">
                  <a:lumMod val="75000"/>
                  <a:lumOff val="25000"/>
                </a:schemeClr>
              </a:solidFill>
              <a:latin typeface="+mn-lt"/>
              <a:cs typeface="+mn-cs"/>
            </a:endParaRPr>
          </a:p>
          <a:p>
            <a:pPr marL="450850" lvl="1" fontAlgn="auto">
              <a:lnSpc>
                <a:spcPct val="90000"/>
              </a:lnSpc>
              <a:spcBef>
                <a:spcPts val="0"/>
              </a:spcBef>
              <a:spcAft>
                <a:spcPts val="0"/>
              </a:spcAft>
              <a:defRPr/>
            </a:pPr>
            <a:r>
              <a:rPr lang="en-US" sz="1200" dirty="0" smtClean="0">
                <a:solidFill>
                  <a:schemeClr val="tx1">
                    <a:lumMod val="75000"/>
                    <a:lumOff val="25000"/>
                  </a:schemeClr>
                </a:solidFill>
                <a:latin typeface="+mn-lt"/>
                <a:cs typeface="+mn-cs"/>
              </a:rPr>
              <a:t>Project informations, member directory, research, studies, presentations…</a:t>
            </a:r>
          </a:p>
          <a:p>
            <a:pPr marL="450850" lvl="1" fontAlgn="auto">
              <a:lnSpc>
                <a:spcPct val="90000"/>
              </a:lnSpc>
              <a:spcBef>
                <a:spcPts val="0"/>
              </a:spcBef>
              <a:spcAft>
                <a:spcPts val="0"/>
              </a:spcAft>
              <a:defRPr/>
            </a:pPr>
            <a:endParaRPr lang="en-ZA" sz="1200" dirty="0" smtClean="0">
              <a:solidFill>
                <a:schemeClr val="tx1">
                  <a:lumMod val="75000"/>
                  <a:lumOff val="25000"/>
                </a:schemeClr>
              </a:solidFill>
              <a:latin typeface="+mn-lt"/>
              <a:cs typeface="+mn-cs"/>
            </a:endParaRPr>
          </a:p>
          <a:p>
            <a:pPr marL="450850" lvl="1" fontAlgn="auto">
              <a:lnSpc>
                <a:spcPct val="90000"/>
              </a:lnSpc>
              <a:spcBef>
                <a:spcPts val="0"/>
              </a:spcBef>
              <a:spcAft>
                <a:spcPts val="0"/>
              </a:spcAft>
              <a:defRPr/>
            </a:pPr>
            <a:endParaRPr lang="en-ZA" sz="1200" dirty="0" smtClean="0">
              <a:solidFill>
                <a:schemeClr val="tx1">
                  <a:lumMod val="75000"/>
                  <a:lumOff val="25000"/>
                </a:schemeClr>
              </a:solidFill>
              <a:latin typeface="+mn-lt"/>
              <a:cs typeface="+mn-cs"/>
            </a:endParaRPr>
          </a:p>
          <a:p>
            <a:pPr marL="450850" lvl="1" fontAlgn="auto">
              <a:lnSpc>
                <a:spcPct val="90000"/>
              </a:lnSpc>
              <a:spcBef>
                <a:spcPts val="0"/>
              </a:spcBef>
              <a:spcAft>
                <a:spcPts val="0"/>
              </a:spcAft>
              <a:defRPr/>
            </a:pPr>
            <a:endParaRPr lang="en-ZA" sz="1200" dirty="0" smtClean="0">
              <a:solidFill>
                <a:schemeClr val="tx1">
                  <a:lumMod val="75000"/>
                  <a:lumOff val="25000"/>
                </a:schemeClr>
              </a:solidFill>
              <a:latin typeface="+mn-lt"/>
              <a:cs typeface="+mn-cs"/>
            </a:endParaRPr>
          </a:p>
          <a:p>
            <a:pPr marL="450850" lvl="1" fontAlgn="auto">
              <a:lnSpc>
                <a:spcPct val="90000"/>
              </a:lnSpc>
              <a:spcBef>
                <a:spcPts val="0"/>
              </a:spcBef>
              <a:spcAft>
                <a:spcPts val="0"/>
              </a:spcAft>
              <a:defRPr/>
            </a:pPr>
            <a:endParaRPr lang="en-ZA" sz="1200" dirty="0" smtClean="0">
              <a:solidFill>
                <a:schemeClr val="tx1">
                  <a:lumMod val="75000"/>
                  <a:lumOff val="25000"/>
                </a:schemeClr>
              </a:solidFill>
              <a:latin typeface="+mn-lt"/>
              <a:cs typeface="+mn-cs"/>
            </a:endParaRPr>
          </a:p>
          <a:p>
            <a:pPr marL="450850" lvl="1" fontAlgn="auto">
              <a:lnSpc>
                <a:spcPct val="90000"/>
              </a:lnSpc>
              <a:spcBef>
                <a:spcPts val="0"/>
              </a:spcBef>
              <a:spcAft>
                <a:spcPts val="0"/>
              </a:spcAft>
              <a:defRPr/>
            </a:pPr>
            <a:endParaRPr lang="en-ZA" sz="1200" b="1" dirty="0" smtClean="0">
              <a:solidFill>
                <a:schemeClr val="tx1">
                  <a:lumMod val="75000"/>
                  <a:lumOff val="25000"/>
                </a:schemeClr>
              </a:solidFill>
              <a:latin typeface="+mn-lt"/>
              <a:cs typeface="+mn-cs"/>
            </a:endParaRPr>
          </a:p>
          <a:p>
            <a:pPr marL="450850" lvl="1" fontAlgn="auto">
              <a:lnSpc>
                <a:spcPct val="90000"/>
              </a:lnSpc>
              <a:spcBef>
                <a:spcPts val="0"/>
              </a:spcBef>
              <a:spcAft>
                <a:spcPts val="0"/>
              </a:spcAft>
              <a:defRPr/>
            </a:pPr>
            <a:endParaRPr lang="en-ZA" sz="1200" b="1" dirty="0" smtClean="0">
              <a:solidFill>
                <a:schemeClr val="tx1">
                  <a:lumMod val="75000"/>
                  <a:lumOff val="25000"/>
                </a:schemeClr>
              </a:solidFill>
              <a:latin typeface="+mn-lt"/>
              <a:cs typeface="+mn-cs"/>
            </a:endParaRPr>
          </a:p>
          <a:p>
            <a:pPr marL="450850" lvl="1" fontAlgn="auto">
              <a:lnSpc>
                <a:spcPct val="90000"/>
              </a:lnSpc>
              <a:spcBef>
                <a:spcPts val="0"/>
              </a:spcBef>
              <a:spcAft>
                <a:spcPts val="0"/>
              </a:spcAft>
              <a:defRPr/>
            </a:pPr>
            <a:endParaRPr lang="en-ZA" sz="1200" dirty="0" smtClean="0">
              <a:solidFill>
                <a:schemeClr val="tx1">
                  <a:lumMod val="75000"/>
                  <a:lumOff val="25000"/>
                </a:schemeClr>
              </a:solidFill>
              <a:latin typeface="+mn-lt"/>
              <a:cs typeface="+mn-cs"/>
            </a:endParaRPr>
          </a:p>
          <a:p>
            <a:pPr marL="450850" lvl="1" fontAlgn="auto">
              <a:lnSpc>
                <a:spcPct val="90000"/>
              </a:lnSpc>
              <a:spcBef>
                <a:spcPts val="0"/>
              </a:spcBef>
              <a:spcAft>
                <a:spcPts val="0"/>
              </a:spcAft>
              <a:defRPr/>
            </a:pPr>
            <a:endParaRPr lang="en-ZA" sz="1200" dirty="0" smtClean="0">
              <a:solidFill>
                <a:schemeClr val="tx1">
                  <a:lumMod val="75000"/>
                  <a:lumOff val="25000"/>
                </a:schemeClr>
              </a:solidFill>
              <a:latin typeface="+mn-lt"/>
              <a:cs typeface="+mn-cs"/>
            </a:endParaRPr>
          </a:p>
          <a:p>
            <a:pPr marL="450850" lvl="1" fontAlgn="auto">
              <a:lnSpc>
                <a:spcPct val="90000"/>
              </a:lnSpc>
              <a:spcBef>
                <a:spcPts val="0"/>
              </a:spcBef>
              <a:spcAft>
                <a:spcPts val="0"/>
              </a:spcAft>
              <a:defRPr/>
            </a:pPr>
            <a:endParaRPr lang="en-ZA" sz="1200" dirty="0" smtClean="0">
              <a:solidFill>
                <a:schemeClr val="tx1">
                  <a:lumMod val="75000"/>
                  <a:lumOff val="25000"/>
                </a:schemeClr>
              </a:solidFill>
              <a:latin typeface="+mn-lt"/>
              <a:cs typeface="+mn-cs"/>
            </a:endParaRPr>
          </a:p>
          <a:p>
            <a:pPr marL="450850" lvl="1" fontAlgn="auto">
              <a:lnSpc>
                <a:spcPct val="90000"/>
              </a:lnSpc>
              <a:spcBef>
                <a:spcPts val="0"/>
              </a:spcBef>
              <a:spcAft>
                <a:spcPts val="0"/>
              </a:spcAft>
              <a:defRPr/>
            </a:pPr>
            <a:endParaRPr lang="en-ZA" sz="1200" dirty="0" smtClean="0">
              <a:solidFill>
                <a:schemeClr val="tx1">
                  <a:lumMod val="75000"/>
                  <a:lumOff val="25000"/>
                </a:schemeClr>
              </a:solidFill>
              <a:latin typeface="+mn-lt"/>
              <a:cs typeface="+mn-cs"/>
            </a:endParaRPr>
          </a:p>
          <a:p>
            <a:pPr marL="450850" lvl="1" fontAlgn="auto">
              <a:lnSpc>
                <a:spcPct val="90000"/>
              </a:lnSpc>
              <a:spcBef>
                <a:spcPts val="0"/>
              </a:spcBef>
              <a:spcAft>
                <a:spcPts val="0"/>
              </a:spcAft>
              <a:defRPr/>
            </a:pPr>
            <a:endParaRPr lang="en-ZA" sz="1200" dirty="0">
              <a:solidFill>
                <a:schemeClr val="tx1">
                  <a:lumMod val="75000"/>
                  <a:lumOff val="25000"/>
                </a:schemeClr>
              </a:solidFill>
              <a:latin typeface="+mn-lt"/>
              <a:cs typeface="+mn-cs"/>
            </a:endParaRPr>
          </a:p>
          <a:p>
            <a:pPr marL="800100" lvl="1" indent="-342900" fontAlgn="auto">
              <a:lnSpc>
                <a:spcPct val="90000"/>
              </a:lnSpc>
              <a:spcBef>
                <a:spcPts val="0"/>
              </a:spcBef>
              <a:spcAft>
                <a:spcPts val="0"/>
              </a:spcAft>
              <a:buFont typeface="Arial" charset="0"/>
              <a:buNone/>
              <a:defRPr/>
            </a:pPr>
            <a:endParaRPr lang="en-ZA" sz="1200" dirty="0">
              <a:solidFill>
                <a:schemeClr val="tx1">
                  <a:lumMod val="95000"/>
                  <a:lumOff val="5000"/>
                </a:schemeClr>
              </a:solidFill>
              <a:latin typeface="+mn-lt"/>
              <a:cs typeface="+mn-cs"/>
            </a:endParaRPr>
          </a:p>
          <a:p>
            <a:pPr marL="800100" lvl="1" indent="-342900" fontAlgn="auto">
              <a:lnSpc>
                <a:spcPct val="90000"/>
              </a:lnSpc>
              <a:spcBef>
                <a:spcPts val="0"/>
              </a:spcBef>
              <a:spcAft>
                <a:spcPts val="0"/>
              </a:spcAft>
              <a:defRPr/>
            </a:pPr>
            <a:endParaRPr lang="en-ZA" sz="1200" dirty="0">
              <a:solidFill>
                <a:schemeClr val="tx1">
                  <a:lumMod val="95000"/>
                  <a:lumOff val="5000"/>
                </a:schemeClr>
              </a:solidFill>
              <a:latin typeface="+mn-lt"/>
              <a:cs typeface="+mn-cs"/>
            </a:endParaRPr>
          </a:p>
          <a:p>
            <a:pPr marL="800100" lvl="1" indent="-342900" fontAlgn="auto">
              <a:lnSpc>
                <a:spcPct val="90000"/>
              </a:lnSpc>
              <a:spcBef>
                <a:spcPts val="0"/>
              </a:spcBef>
              <a:spcAft>
                <a:spcPts val="0"/>
              </a:spcAft>
              <a:defRPr/>
            </a:pPr>
            <a:endParaRPr lang="en-ZA" sz="1200" dirty="0">
              <a:solidFill>
                <a:schemeClr val="tx1">
                  <a:lumMod val="95000"/>
                  <a:lumOff val="5000"/>
                </a:schemeClr>
              </a:solidFill>
              <a:latin typeface="+mn-lt"/>
              <a:cs typeface="+mn-cs"/>
            </a:endParaRPr>
          </a:p>
        </p:txBody>
      </p:sp>
      <p:pic>
        <p:nvPicPr>
          <p:cNvPr id="16" name="Picture 19"/>
          <p:cNvPicPr>
            <a:picLocks noChangeAspect="1" noChangeArrowheads="1"/>
          </p:cNvPicPr>
          <p:nvPr/>
        </p:nvPicPr>
        <p:blipFill>
          <a:blip r:embed="rId4" cstate="print"/>
          <a:srcRect/>
          <a:stretch>
            <a:fillRect/>
          </a:stretch>
        </p:blipFill>
        <p:spPr bwMode="auto">
          <a:xfrm>
            <a:off x="395536" y="764704"/>
            <a:ext cx="6591300" cy="2800350"/>
          </a:xfrm>
          <a:prstGeom prst="rect">
            <a:avLst/>
          </a:prstGeom>
          <a:noFill/>
          <a:ln w="9525">
            <a:noFill/>
            <a:miter lim="800000"/>
            <a:headEnd/>
            <a:tailEnd/>
          </a:ln>
        </p:spPr>
      </p:pic>
      <p:pic>
        <p:nvPicPr>
          <p:cNvPr id="17" name="Picture 20"/>
          <p:cNvPicPr>
            <a:picLocks noChangeAspect="1" noChangeArrowheads="1"/>
          </p:cNvPicPr>
          <p:nvPr/>
        </p:nvPicPr>
        <p:blipFill>
          <a:blip r:embed="rId5" cstate="print"/>
          <a:srcRect/>
          <a:stretch>
            <a:fillRect/>
          </a:stretch>
        </p:blipFill>
        <p:spPr bwMode="auto">
          <a:xfrm>
            <a:off x="677516" y="4117999"/>
            <a:ext cx="2515475" cy="1399233"/>
          </a:xfrm>
          <a:prstGeom prst="rect">
            <a:avLst/>
          </a:prstGeom>
          <a:noFill/>
          <a:ln w="9525">
            <a:noFill/>
            <a:miter lim="800000"/>
            <a:headEnd/>
            <a:tailEnd/>
          </a:ln>
        </p:spPr>
      </p:pic>
      <p:pic>
        <p:nvPicPr>
          <p:cNvPr id="18" name="Picture 21"/>
          <p:cNvPicPr>
            <a:picLocks noChangeAspect="1" noChangeArrowheads="1"/>
          </p:cNvPicPr>
          <p:nvPr/>
        </p:nvPicPr>
        <p:blipFill>
          <a:blip r:embed="rId6" cstate="print"/>
          <a:srcRect/>
          <a:stretch>
            <a:fillRect/>
          </a:stretch>
        </p:blipFill>
        <p:spPr bwMode="auto">
          <a:xfrm>
            <a:off x="3485828" y="4117999"/>
            <a:ext cx="997471" cy="764073"/>
          </a:xfrm>
          <a:prstGeom prst="rect">
            <a:avLst/>
          </a:prstGeom>
          <a:noFill/>
          <a:ln w="9525">
            <a:noFill/>
            <a:miter lim="800000"/>
            <a:headEnd/>
            <a:tailEnd/>
          </a:ln>
        </p:spPr>
      </p:pic>
      <p:pic>
        <p:nvPicPr>
          <p:cNvPr id="19" name="Picture 22"/>
          <p:cNvPicPr>
            <a:picLocks noChangeAspect="1" noChangeArrowheads="1"/>
          </p:cNvPicPr>
          <p:nvPr/>
        </p:nvPicPr>
        <p:blipFill>
          <a:blip r:embed="rId7" cstate="print"/>
          <a:srcRect/>
          <a:stretch>
            <a:fillRect/>
          </a:stretch>
        </p:blipFill>
        <p:spPr bwMode="auto">
          <a:xfrm>
            <a:off x="5358036" y="4117999"/>
            <a:ext cx="1433728" cy="1224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cstate="print"/>
          <a:srcRect/>
          <a:stretch>
            <a:fillRect/>
          </a:stretch>
        </p:blipFill>
        <p:spPr bwMode="auto">
          <a:xfrm>
            <a:off x="4953000" y="0"/>
            <a:ext cx="4191000" cy="6829425"/>
          </a:xfrm>
          <a:prstGeom prst="rect">
            <a:avLst/>
          </a:prstGeom>
          <a:noFill/>
          <a:ln w="9525">
            <a:noFill/>
            <a:miter lim="800000"/>
            <a:headEnd/>
            <a:tailEnd/>
          </a:ln>
        </p:spPr>
      </p:pic>
      <p:sp>
        <p:nvSpPr>
          <p:cNvPr id="7" name="Rectangle 2"/>
          <p:cNvSpPr>
            <a:spLocks/>
          </p:cNvSpPr>
          <p:nvPr/>
        </p:nvSpPr>
        <p:spPr bwMode="auto">
          <a:xfrm>
            <a:off x="0" y="452438"/>
            <a:ext cx="9144000" cy="762000"/>
          </a:xfrm>
          <a:prstGeom prst="rect">
            <a:avLst/>
          </a:prstGeom>
          <a:noFill/>
          <a:ln w="9525">
            <a:noFill/>
            <a:miter lim="800000"/>
            <a:headEnd/>
            <a:tailEnd/>
          </a:ln>
        </p:spPr>
        <p:txBody>
          <a:bodyPr anchor="ctr"/>
          <a:lstStyle/>
          <a:p>
            <a:pPr lvl="1" fontAlgn="auto">
              <a:spcAft>
                <a:spcPts val="0"/>
              </a:spcAft>
              <a:defRPr/>
            </a:pPr>
            <a:endParaRPr lang="en-US" sz="3200" b="1" dirty="0">
              <a:solidFill>
                <a:schemeClr val="tx1">
                  <a:lumMod val="95000"/>
                  <a:lumOff val="5000"/>
                </a:schemeClr>
              </a:solidFill>
              <a:latin typeface="+mn-lt"/>
              <a:cs typeface="+mn-cs"/>
            </a:endParaRPr>
          </a:p>
        </p:txBody>
      </p:sp>
      <p:sp>
        <p:nvSpPr>
          <p:cNvPr id="9" name="Content Placeholder 2"/>
          <p:cNvSpPr>
            <a:spLocks/>
          </p:cNvSpPr>
          <p:nvPr/>
        </p:nvSpPr>
        <p:spPr bwMode="auto">
          <a:xfrm>
            <a:off x="0" y="1743075"/>
            <a:ext cx="9144000" cy="3900488"/>
          </a:xfrm>
          <a:prstGeom prst="rect">
            <a:avLst/>
          </a:prstGeom>
          <a:noFill/>
          <a:ln w="9525">
            <a:noFill/>
            <a:miter lim="800000"/>
            <a:headEnd/>
            <a:tailEnd/>
          </a:ln>
        </p:spPr>
        <p:txBody>
          <a:bodyPr/>
          <a:lstStyle/>
          <a:p>
            <a:pPr marL="800100" lvl="1" indent="-342900" fontAlgn="auto">
              <a:lnSpc>
                <a:spcPct val="90000"/>
              </a:lnSpc>
              <a:spcBef>
                <a:spcPts val="0"/>
              </a:spcBef>
              <a:spcAft>
                <a:spcPts val="0"/>
              </a:spcAft>
              <a:buFont typeface="Arial" charset="0"/>
              <a:buNone/>
              <a:defRPr/>
            </a:pPr>
            <a:endParaRPr lang="en-ZA" dirty="0">
              <a:solidFill>
                <a:schemeClr val="tx1">
                  <a:lumMod val="95000"/>
                  <a:lumOff val="5000"/>
                </a:schemeClr>
              </a:solidFill>
              <a:latin typeface="+mn-lt"/>
              <a:cs typeface="+mn-cs"/>
            </a:endParaRPr>
          </a:p>
          <a:p>
            <a:pPr marL="800100" lvl="1" indent="-342900" fontAlgn="auto">
              <a:lnSpc>
                <a:spcPct val="90000"/>
              </a:lnSpc>
              <a:spcBef>
                <a:spcPts val="0"/>
              </a:spcBef>
              <a:spcAft>
                <a:spcPts val="0"/>
              </a:spcAft>
              <a:defRPr/>
            </a:pPr>
            <a:endParaRPr lang="en-ZA" dirty="0">
              <a:solidFill>
                <a:schemeClr val="tx1">
                  <a:lumMod val="95000"/>
                  <a:lumOff val="5000"/>
                </a:schemeClr>
              </a:solidFill>
              <a:latin typeface="+mn-lt"/>
              <a:cs typeface="+mn-cs"/>
            </a:endParaRPr>
          </a:p>
          <a:p>
            <a:pPr marL="800100" lvl="1" indent="-342900" fontAlgn="auto">
              <a:lnSpc>
                <a:spcPct val="90000"/>
              </a:lnSpc>
              <a:spcBef>
                <a:spcPts val="0"/>
              </a:spcBef>
              <a:spcAft>
                <a:spcPts val="0"/>
              </a:spcAft>
              <a:defRPr/>
            </a:pPr>
            <a:endParaRPr lang="en-ZA" dirty="0">
              <a:solidFill>
                <a:schemeClr val="tx1">
                  <a:lumMod val="95000"/>
                  <a:lumOff val="5000"/>
                </a:schemeClr>
              </a:solidFill>
              <a:latin typeface="+mn-lt"/>
              <a:cs typeface="+mn-cs"/>
            </a:endParaRPr>
          </a:p>
        </p:txBody>
      </p:sp>
      <p:grpSp>
        <p:nvGrpSpPr>
          <p:cNvPr id="2" name="Group 17"/>
          <p:cNvGrpSpPr/>
          <p:nvPr/>
        </p:nvGrpSpPr>
        <p:grpSpPr>
          <a:xfrm>
            <a:off x="152400" y="0"/>
            <a:ext cx="8991600" cy="6858000"/>
            <a:chOff x="152400" y="0"/>
            <a:chExt cx="8991600" cy="6858000"/>
          </a:xfrm>
        </p:grpSpPr>
        <p:sp>
          <p:nvSpPr>
            <p:cNvPr id="11" name="Rectangle 10"/>
            <p:cNvSpPr/>
            <p:nvPr/>
          </p:nvSpPr>
          <p:spPr>
            <a:xfrm>
              <a:off x="4643438" y="0"/>
              <a:ext cx="4500562" cy="6858000"/>
            </a:xfrm>
            <a:prstGeom prst="rect">
              <a:avLst/>
            </a:prstGeom>
            <a:solidFill>
              <a:schemeClr val="bg1">
                <a:alpha val="66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ZA"/>
            </a:p>
          </p:txBody>
        </p:sp>
        <p:pic>
          <p:nvPicPr>
            <p:cNvPr id="3077" name="Picture 8" descr="SAWEA_logo_pre-final.TIF"/>
            <p:cNvPicPr>
              <a:picLocks noChangeAspect="1"/>
            </p:cNvPicPr>
            <p:nvPr/>
          </p:nvPicPr>
          <p:blipFill>
            <a:blip r:embed="rId3" cstate="print"/>
            <a:srcRect/>
            <a:stretch>
              <a:fillRect/>
            </a:stretch>
          </p:blipFill>
          <p:spPr bwMode="auto">
            <a:xfrm>
              <a:off x="152400" y="6019800"/>
              <a:ext cx="2447925" cy="684213"/>
            </a:xfrm>
            <a:prstGeom prst="rect">
              <a:avLst/>
            </a:prstGeom>
            <a:noFill/>
            <a:ln w="9525">
              <a:noFill/>
              <a:miter lim="800000"/>
              <a:headEnd/>
              <a:tailEnd/>
            </a:ln>
          </p:spPr>
        </p:pic>
        <p:cxnSp>
          <p:nvCxnSpPr>
            <p:cNvPr id="12" name="Straight Connector 11"/>
            <p:cNvCxnSpPr/>
            <p:nvPr/>
          </p:nvCxnSpPr>
          <p:spPr>
            <a:xfrm>
              <a:off x="1219200" y="6248400"/>
              <a:ext cx="762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5" name="Content Placeholder 14"/>
          <p:cNvSpPr>
            <a:spLocks noGrp="1"/>
          </p:cNvSpPr>
          <p:nvPr>
            <p:ph idx="1"/>
          </p:nvPr>
        </p:nvSpPr>
        <p:spPr>
          <a:xfrm>
            <a:off x="457200" y="1196752"/>
            <a:ext cx="6203032" cy="4896543"/>
          </a:xfrm>
        </p:spPr>
        <p:txBody>
          <a:bodyPr>
            <a:normAutofit fontScale="85000" lnSpcReduction="20000"/>
          </a:bodyPr>
          <a:lstStyle/>
          <a:p>
            <a:endParaRPr lang="en-GB" sz="2000" dirty="0" smtClean="0">
              <a:latin typeface="Verdana" pitchFamily="34" charset="0"/>
            </a:endParaRPr>
          </a:p>
          <a:p>
            <a:r>
              <a:rPr lang="en-GB" sz="2000" b="1" dirty="0" smtClean="0"/>
              <a:t>Policy</a:t>
            </a:r>
          </a:p>
          <a:p>
            <a:pPr lvl="1"/>
            <a:r>
              <a:rPr lang="en-US" dirty="0" smtClean="0"/>
              <a:t>Collaborating with the </a:t>
            </a:r>
            <a:r>
              <a:rPr lang="en-US" dirty="0" err="1" smtClean="0"/>
              <a:t>DoE</a:t>
            </a:r>
            <a:r>
              <a:rPr lang="en-US" dirty="0" smtClean="0"/>
              <a:t>, Eskom, </a:t>
            </a:r>
            <a:r>
              <a:rPr lang="en-US" dirty="0" smtClean="0"/>
              <a:t>NERSA etc.</a:t>
            </a:r>
            <a:endParaRPr lang="en-GB" dirty="0" smtClean="0"/>
          </a:p>
          <a:p>
            <a:r>
              <a:rPr lang="en-GB" b="1" dirty="0" smtClean="0">
                <a:latin typeface="Verdana" pitchFamily="34" charset="0"/>
              </a:rPr>
              <a:t>Legislation</a:t>
            </a:r>
          </a:p>
          <a:p>
            <a:pPr lvl="1"/>
            <a:r>
              <a:rPr lang="en-US" dirty="0" smtClean="0"/>
              <a:t>permitting, EIA, Agricultural, Land Act, PPA</a:t>
            </a:r>
            <a:endParaRPr lang="en-GB" dirty="0" smtClean="0">
              <a:latin typeface="Verdana" pitchFamily="34" charset="0"/>
            </a:endParaRPr>
          </a:p>
          <a:p>
            <a:r>
              <a:rPr lang="en-GB" b="1" dirty="0" smtClean="0"/>
              <a:t>Technical</a:t>
            </a:r>
          </a:p>
          <a:p>
            <a:pPr lvl="1"/>
            <a:r>
              <a:rPr lang="en-US" dirty="0" smtClean="0"/>
              <a:t>all technical related matters</a:t>
            </a:r>
            <a:endParaRPr lang="en-GB" dirty="0" smtClean="0"/>
          </a:p>
          <a:p>
            <a:r>
              <a:rPr lang="en-GB" sz="2000" b="1" dirty="0" smtClean="0">
                <a:latin typeface="Verdana" pitchFamily="34" charset="0"/>
              </a:rPr>
              <a:t>Skills development</a:t>
            </a:r>
          </a:p>
          <a:p>
            <a:pPr lvl="1"/>
            <a:r>
              <a:rPr lang="en-US" dirty="0" smtClean="0"/>
              <a:t>build up of skills for the industry</a:t>
            </a:r>
            <a:endParaRPr lang="en-GB" dirty="0" smtClean="0">
              <a:latin typeface="Verdana" pitchFamily="34" charset="0"/>
            </a:endParaRPr>
          </a:p>
          <a:p>
            <a:r>
              <a:rPr lang="en-GB" b="1" dirty="0" smtClean="0"/>
              <a:t>Market</a:t>
            </a:r>
          </a:p>
          <a:p>
            <a:pPr lvl="1"/>
            <a:r>
              <a:rPr lang="en-US" dirty="0" smtClean="0"/>
              <a:t>rules, fairness, removal of enablers and barriers, grid connection, grid codes</a:t>
            </a:r>
            <a:endParaRPr lang="en-GB" dirty="0" smtClean="0"/>
          </a:p>
          <a:p>
            <a:r>
              <a:rPr lang="en-GB" b="1" dirty="0" smtClean="0"/>
              <a:t>Events</a:t>
            </a:r>
          </a:p>
          <a:p>
            <a:pPr lvl="1"/>
            <a:r>
              <a:rPr lang="en-US" dirty="0" smtClean="0"/>
              <a:t>Workshops and events</a:t>
            </a:r>
          </a:p>
          <a:p>
            <a:pPr lvl="1"/>
            <a:r>
              <a:rPr lang="en-US" b="1" dirty="0" err="1" smtClean="0"/>
              <a:t>Windaba</a:t>
            </a:r>
            <a:r>
              <a:rPr lang="en-US" b="1" dirty="0" smtClean="0"/>
              <a:t> 011</a:t>
            </a:r>
            <a:r>
              <a:rPr lang="en-US" dirty="0" smtClean="0"/>
              <a:t> </a:t>
            </a:r>
            <a:r>
              <a:rPr lang="en-US" b="1" dirty="0" smtClean="0"/>
              <a:t>Conference and Exhibition</a:t>
            </a:r>
            <a:r>
              <a:rPr lang="en-US" dirty="0" smtClean="0"/>
              <a:t> taking place at the Cape Town Convention Centre, 27-29 September 2011</a:t>
            </a:r>
            <a:endParaRPr lang="en-GB" dirty="0" smtClean="0"/>
          </a:p>
          <a:p>
            <a:r>
              <a:rPr lang="en-GB" sz="2000" b="1" dirty="0" smtClean="0">
                <a:latin typeface="Verdana" pitchFamily="34" charset="0"/>
              </a:rPr>
              <a:t>Public Relations</a:t>
            </a:r>
          </a:p>
          <a:p>
            <a:pPr lvl="1"/>
            <a:r>
              <a:rPr lang="en-US" dirty="0" smtClean="0"/>
              <a:t>industry info and overview</a:t>
            </a:r>
            <a:endParaRPr lang="en-GB" dirty="0" smtClean="0">
              <a:latin typeface="Verdana" pitchFamily="34" charset="0"/>
            </a:endParaRPr>
          </a:p>
          <a:p>
            <a:pPr>
              <a:buNone/>
            </a:pPr>
            <a:endParaRPr lang="en-GB" sz="2000" dirty="0" smtClean="0">
              <a:latin typeface="Verdana" pitchFamily="34" charset="0"/>
            </a:endParaRPr>
          </a:p>
          <a:p>
            <a:endParaRPr lang="en-GB" dirty="0" smtClean="0"/>
          </a:p>
          <a:p>
            <a:endParaRPr lang="en-GB" dirty="0" smtClean="0"/>
          </a:p>
          <a:p>
            <a:pPr>
              <a:buNone/>
            </a:pPr>
            <a:endParaRPr lang="en-GB" sz="2000" dirty="0" smtClean="0"/>
          </a:p>
          <a:p>
            <a:pPr>
              <a:buNone/>
            </a:pPr>
            <a:endParaRPr lang="en-GB" sz="2000" dirty="0" smtClean="0"/>
          </a:p>
          <a:p>
            <a:pPr lvl="1">
              <a:buNone/>
            </a:pPr>
            <a:endParaRPr lang="en-GB" sz="1800" dirty="0" smtClean="0">
              <a:latin typeface="Verdana" pitchFamily="34" charset="0"/>
            </a:endParaRPr>
          </a:p>
          <a:p>
            <a:endParaRPr lang="en-GB" sz="2000" dirty="0" smtClean="0">
              <a:latin typeface="Verdana" pitchFamily="34" charset="0"/>
            </a:endParaRPr>
          </a:p>
          <a:p>
            <a:endParaRPr lang="en-GB" sz="2000" dirty="0" smtClean="0">
              <a:latin typeface="Verdana" pitchFamily="34" charset="0"/>
            </a:endParaRPr>
          </a:p>
          <a:p>
            <a:pPr lvl="1"/>
            <a:endParaRPr lang="en-GB" sz="2000" dirty="0" smtClean="0">
              <a:latin typeface="Verdana" pitchFamily="34" charset="0"/>
            </a:endParaRPr>
          </a:p>
          <a:p>
            <a:endParaRPr lang="en-GB" sz="2400" dirty="0" smtClean="0">
              <a:latin typeface="Verdana" pitchFamily="34" charset="0"/>
            </a:endParaRPr>
          </a:p>
          <a:p>
            <a:endParaRPr lang="en-US" sz="2400" dirty="0">
              <a:latin typeface="Verdana" pitchFamily="34" charset="0"/>
            </a:endParaRPr>
          </a:p>
        </p:txBody>
      </p:sp>
      <p:sp>
        <p:nvSpPr>
          <p:cNvPr id="19" name="Title 18"/>
          <p:cNvSpPr>
            <a:spLocks noGrp="1"/>
          </p:cNvSpPr>
          <p:nvPr>
            <p:ph type="title"/>
          </p:nvPr>
        </p:nvSpPr>
        <p:spPr/>
        <p:txBody>
          <a:bodyPr/>
          <a:lstStyle/>
          <a:p>
            <a:pPr algn="l"/>
            <a:r>
              <a:rPr lang="en-GB" dirty="0" smtClean="0">
                <a:solidFill>
                  <a:schemeClr val="bg1">
                    <a:lumMod val="65000"/>
                  </a:schemeClr>
                </a:solidFill>
              </a:rPr>
              <a:t>Dedicated working groups</a:t>
            </a:r>
            <a:endParaRPr lang="en-US"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cstate="print"/>
          <a:srcRect/>
          <a:stretch>
            <a:fillRect/>
          </a:stretch>
        </p:blipFill>
        <p:spPr bwMode="auto">
          <a:xfrm>
            <a:off x="4953000" y="0"/>
            <a:ext cx="4191000" cy="6829425"/>
          </a:xfrm>
          <a:prstGeom prst="rect">
            <a:avLst/>
          </a:prstGeom>
          <a:noFill/>
          <a:ln w="9525">
            <a:noFill/>
            <a:miter lim="800000"/>
            <a:headEnd/>
            <a:tailEnd/>
          </a:ln>
        </p:spPr>
      </p:pic>
      <p:sp>
        <p:nvSpPr>
          <p:cNvPr id="7" name="Rectangle 2"/>
          <p:cNvSpPr>
            <a:spLocks/>
          </p:cNvSpPr>
          <p:nvPr/>
        </p:nvSpPr>
        <p:spPr bwMode="auto">
          <a:xfrm>
            <a:off x="0" y="452438"/>
            <a:ext cx="9144000" cy="762000"/>
          </a:xfrm>
          <a:prstGeom prst="rect">
            <a:avLst/>
          </a:prstGeom>
          <a:noFill/>
          <a:ln w="9525">
            <a:noFill/>
            <a:miter lim="800000"/>
            <a:headEnd/>
            <a:tailEnd/>
          </a:ln>
        </p:spPr>
        <p:txBody>
          <a:bodyPr anchor="ctr"/>
          <a:lstStyle/>
          <a:p>
            <a:pPr lvl="1" fontAlgn="auto">
              <a:spcAft>
                <a:spcPts val="0"/>
              </a:spcAft>
              <a:defRPr/>
            </a:pPr>
            <a:endParaRPr lang="en-US" sz="3200" b="1" dirty="0">
              <a:solidFill>
                <a:schemeClr val="tx1">
                  <a:lumMod val="95000"/>
                  <a:lumOff val="5000"/>
                </a:schemeClr>
              </a:solidFill>
              <a:latin typeface="+mn-lt"/>
              <a:cs typeface="+mn-cs"/>
            </a:endParaRPr>
          </a:p>
        </p:txBody>
      </p:sp>
      <p:sp>
        <p:nvSpPr>
          <p:cNvPr id="9" name="Content Placeholder 2"/>
          <p:cNvSpPr>
            <a:spLocks/>
          </p:cNvSpPr>
          <p:nvPr/>
        </p:nvSpPr>
        <p:spPr bwMode="auto">
          <a:xfrm>
            <a:off x="0" y="1743075"/>
            <a:ext cx="9144000" cy="3900488"/>
          </a:xfrm>
          <a:prstGeom prst="rect">
            <a:avLst/>
          </a:prstGeom>
          <a:noFill/>
          <a:ln w="9525">
            <a:noFill/>
            <a:miter lim="800000"/>
            <a:headEnd/>
            <a:tailEnd/>
          </a:ln>
        </p:spPr>
        <p:txBody>
          <a:bodyPr/>
          <a:lstStyle/>
          <a:p>
            <a:pPr marL="800100" lvl="1" indent="-342900" fontAlgn="auto">
              <a:lnSpc>
                <a:spcPct val="90000"/>
              </a:lnSpc>
              <a:spcBef>
                <a:spcPts val="0"/>
              </a:spcBef>
              <a:spcAft>
                <a:spcPts val="0"/>
              </a:spcAft>
              <a:buFont typeface="Arial" charset="0"/>
              <a:buNone/>
              <a:defRPr/>
            </a:pPr>
            <a:endParaRPr lang="en-ZA" dirty="0">
              <a:solidFill>
                <a:schemeClr val="tx1">
                  <a:lumMod val="95000"/>
                  <a:lumOff val="5000"/>
                </a:schemeClr>
              </a:solidFill>
              <a:latin typeface="+mn-lt"/>
              <a:cs typeface="+mn-cs"/>
            </a:endParaRPr>
          </a:p>
          <a:p>
            <a:pPr marL="800100" lvl="1" indent="-342900" fontAlgn="auto">
              <a:lnSpc>
                <a:spcPct val="90000"/>
              </a:lnSpc>
              <a:spcBef>
                <a:spcPts val="0"/>
              </a:spcBef>
              <a:spcAft>
                <a:spcPts val="0"/>
              </a:spcAft>
              <a:defRPr/>
            </a:pPr>
            <a:endParaRPr lang="en-ZA" dirty="0">
              <a:solidFill>
                <a:schemeClr val="tx1">
                  <a:lumMod val="95000"/>
                  <a:lumOff val="5000"/>
                </a:schemeClr>
              </a:solidFill>
              <a:latin typeface="+mn-lt"/>
              <a:cs typeface="+mn-cs"/>
            </a:endParaRPr>
          </a:p>
          <a:p>
            <a:pPr marL="800100" lvl="1" indent="-342900" fontAlgn="auto">
              <a:lnSpc>
                <a:spcPct val="90000"/>
              </a:lnSpc>
              <a:spcBef>
                <a:spcPts val="0"/>
              </a:spcBef>
              <a:spcAft>
                <a:spcPts val="0"/>
              </a:spcAft>
              <a:defRPr/>
            </a:pPr>
            <a:endParaRPr lang="en-ZA" dirty="0">
              <a:solidFill>
                <a:schemeClr val="tx1">
                  <a:lumMod val="95000"/>
                  <a:lumOff val="5000"/>
                </a:schemeClr>
              </a:solidFill>
              <a:latin typeface="+mn-lt"/>
              <a:cs typeface="+mn-cs"/>
            </a:endParaRPr>
          </a:p>
        </p:txBody>
      </p:sp>
      <p:grpSp>
        <p:nvGrpSpPr>
          <p:cNvPr id="2" name="Group 17"/>
          <p:cNvGrpSpPr/>
          <p:nvPr/>
        </p:nvGrpSpPr>
        <p:grpSpPr>
          <a:xfrm>
            <a:off x="152400" y="0"/>
            <a:ext cx="8991600" cy="6858000"/>
            <a:chOff x="152400" y="0"/>
            <a:chExt cx="8991600" cy="6858000"/>
          </a:xfrm>
        </p:grpSpPr>
        <p:sp>
          <p:nvSpPr>
            <p:cNvPr id="11" name="Rectangle 10"/>
            <p:cNvSpPr/>
            <p:nvPr/>
          </p:nvSpPr>
          <p:spPr>
            <a:xfrm>
              <a:off x="4643438" y="0"/>
              <a:ext cx="4500562" cy="6858000"/>
            </a:xfrm>
            <a:prstGeom prst="rect">
              <a:avLst/>
            </a:prstGeom>
            <a:solidFill>
              <a:schemeClr val="bg1">
                <a:alpha val="66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ZA"/>
            </a:p>
          </p:txBody>
        </p:sp>
        <p:pic>
          <p:nvPicPr>
            <p:cNvPr id="3077" name="Picture 8" descr="SAWEA_logo_pre-final.TIF"/>
            <p:cNvPicPr>
              <a:picLocks noChangeAspect="1"/>
            </p:cNvPicPr>
            <p:nvPr/>
          </p:nvPicPr>
          <p:blipFill>
            <a:blip r:embed="rId3" cstate="print"/>
            <a:srcRect/>
            <a:stretch>
              <a:fillRect/>
            </a:stretch>
          </p:blipFill>
          <p:spPr bwMode="auto">
            <a:xfrm>
              <a:off x="152400" y="6019800"/>
              <a:ext cx="2447925" cy="684213"/>
            </a:xfrm>
            <a:prstGeom prst="rect">
              <a:avLst/>
            </a:prstGeom>
            <a:noFill/>
            <a:ln w="9525">
              <a:noFill/>
              <a:miter lim="800000"/>
              <a:headEnd/>
              <a:tailEnd/>
            </a:ln>
          </p:spPr>
        </p:pic>
        <p:cxnSp>
          <p:nvCxnSpPr>
            <p:cNvPr id="12" name="Straight Connector 11"/>
            <p:cNvCxnSpPr/>
            <p:nvPr/>
          </p:nvCxnSpPr>
          <p:spPr>
            <a:xfrm>
              <a:off x="1219200" y="6248400"/>
              <a:ext cx="762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5" name="Content Placeholder 14"/>
          <p:cNvSpPr>
            <a:spLocks noGrp="1"/>
          </p:cNvSpPr>
          <p:nvPr>
            <p:ph idx="1"/>
          </p:nvPr>
        </p:nvSpPr>
        <p:spPr>
          <a:xfrm>
            <a:off x="457200" y="1196752"/>
            <a:ext cx="7211144" cy="4896543"/>
          </a:xfrm>
        </p:spPr>
        <p:txBody>
          <a:bodyPr>
            <a:normAutofit/>
          </a:bodyPr>
          <a:lstStyle/>
          <a:p>
            <a:endParaRPr lang="en-GB" sz="2000" dirty="0" smtClean="0">
              <a:latin typeface="Verdana" pitchFamily="34" charset="0"/>
            </a:endParaRPr>
          </a:p>
          <a:p>
            <a:pPr>
              <a:buNone/>
            </a:pPr>
            <a:r>
              <a:rPr lang="en-GB" sz="2000" b="1" dirty="0" smtClean="0"/>
              <a:t>LED = Industry of Scale + supportive 	legislative 	framework + Collaborative effort</a:t>
            </a:r>
            <a:endParaRPr lang="en-GB" dirty="0" smtClean="0">
              <a:latin typeface="Verdana" pitchFamily="34" charset="0"/>
            </a:endParaRPr>
          </a:p>
          <a:p>
            <a:pPr>
              <a:buNone/>
            </a:pPr>
            <a:endParaRPr lang="en-GB" sz="2000" dirty="0" smtClean="0">
              <a:latin typeface="Verdana" pitchFamily="34" charset="0"/>
            </a:endParaRPr>
          </a:p>
          <a:p>
            <a:pPr>
              <a:buNone/>
            </a:pPr>
            <a:r>
              <a:rPr lang="en-GB" b="1" dirty="0" smtClean="0"/>
              <a:t>Industry of scale 		= 30 000 MW by 2025</a:t>
            </a:r>
          </a:p>
          <a:p>
            <a:pPr>
              <a:buNone/>
            </a:pPr>
            <a:r>
              <a:rPr lang="en-GB" b="1" dirty="0" smtClean="0"/>
              <a:t>Supportive Leg. 		= Long term REFIT 			   	    certainty</a:t>
            </a:r>
          </a:p>
          <a:p>
            <a:pPr>
              <a:buNone/>
            </a:pPr>
            <a:r>
              <a:rPr lang="en-GB" b="1" dirty="0" smtClean="0"/>
              <a:t>Collaborative effort	= Strong industry body 				    working closely with 				    public, private and 				    community</a:t>
            </a:r>
          </a:p>
          <a:p>
            <a:endParaRPr lang="en-GB" dirty="0" smtClean="0"/>
          </a:p>
          <a:p>
            <a:pPr>
              <a:buNone/>
            </a:pPr>
            <a:endParaRPr lang="en-GB" sz="2000" dirty="0" smtClean="0"/>
          </a:p>
          <a:p>
            <a:pPr>
              <a:buNone/>
            </a:pPr>
            <a:endParaRPr lang="en-GB" sz="2000" dirty="0" smtClean="0"/>
          </a:p>
          <a:p>
            <a:pPr lvl="1">
              <a:buNone/>
            </a:pPr>
            <a:endParaRPr lang="en-GB" sz="1800" dirty="0" smtClean="0">
              <a:latin typeface="Verdana" pitchFamily="34" charset="0"/>
            </a:endParaRPr>
          </a:p>
          <a:p>
            <a:endParaRPr lang="en-GB" sz="2000" dirty="0" smtClean="0">
              <a:latin typeface="Verdana" pitchFamily="34" charset="0"/>
            </a:endParaRPr>
          </a:p>
          <a:p>
            <a:endParaRPr lang="en-GB" sz="2000" dirty="0" smtClean="0">
              <a:latin typeface="Verdana" pitchFamily="34" charset="0"/>
            </a:endParaRPr>
          </a:p>
          <a:p>
            <a:pPr lvl="1"/>
            <a:endParaRPr lang="en-GB" sz="2000" dirty="0" smtClean="0">
              <a:latin typeface="Verdana" pitchFamily="34" charset="0"/>
            </a:endParaRPr>
          </a:p>
          <a:p>
            <a:endParaRPr lang="en-GB" sz="2400" dirty="0" smtClean="0">
              <a:latin typeface="Verdana" pitchFamily="34" charset="0"/>
            </a:endParaRPr>
          </a:p>
          <a:p>
            <a:endParaRPr lang="en-US" sz="2400" dirty="0">
              <a:latin typeface="Verdana" pitchFamily="34" charset="0"/>
            </a:endParaRPr>
          </a:p>
        </p:txBody>
      </p:sp>
      <p:sp>
        <p:nvSpPr>
          <p:cNvPr id="19" name="Title 18"/>
          <p:cNvSpPr>
            <a:spLocks noGrp="1"/>
          </p:cNvSpPr>
          <p:nvPr>
            <p:ph type="title"/>
          </p:nvPr>
        </p:nvSpPr>
        <p:spPr/>
        <p:txBody>
          <a:bodyPr/>
          <a:lstStyle/>
          <a:p>
            <a:pPr algn="l"/>
            <a:r>
              <a:rPr lang="en-GB" dirty="0" smtClean="0">
                <a:solidFill>
                  <a:schemeClr val="bg1">
                    <a:lumMod val="65000"/>
                  </a:schemeClr>
                </a:solidFill>
              </a:rPr>
              <a:t>Conclusion</a:t>
            </a:r>
            <a:endParaRPr lang="en-US"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cstate="print"/>
          <a:srcRect/>
          <a:stretch>
            <a:fillRect/>
          </a:stretch>
        </p:blipFill>
        <p:spPr bwMode="auto">
          <a:xfrm>
            <a:off x="4953000" y="0"/>
            <a:ext cx="4191000" cy="6829425"/>
          </a:xfrm>
          <a:prstGeom prst="rect">
            <a:avLst/>
          </a:prstGeom>
          <a:noFill/>
          <a:ln w="9525">
            <a:noFill/>
            <a:miter lim="800000"/>
            <a:headEnd/>
            <a:tailEnd/>
          </a:ln>
        </p:spPr>
      </p:pic>
      <p:sp>
        <p:nvSpPr>
          <p:cNvPr id="7" name="Rectangle 2"/>
          <p:cNvSpPr>
            <a:spLocks/>
          </p:cNvSpPr>
          <p:nvPr/>
        </p:nvSpPr>
        <p:spPr bwMode="auto">
          <a:xfrm>
            <a:off x="0" y="452438"/>
            <a:ext cx="9144000" cy="762000"/>
          </a:xfrm>
          <a:prstGeom prst="rect">
            <a:avLst/>
          </a:prstGeom>
          <a:noFill/>
          <a:ln w="9525">
            <a:noFill/>
            <a:miter lim="800000"/>
            <a:headEnd/>
            <a:tailEnd/>
          </a:ln>
        </p:spPr>
        <p:txBody>
          <a:bodyPr anchor="ctr"/>
          <a:lstStyle/>
          <a:p>
            <a:pPr lvl="1" fontAlgn="auto">
              <a:spcAft>
                <a:spcPts val="0"/>
              </a:spcAft>
              <a:defRPr/>
            </a:pPr>
            <a:endParaRPr lang="en-US" sz="3200" b="1" dirty="0">
              <a:solidFill>
                <a:schemeClr val="tx1">
                  <a:lumMod val="95000"/>
                  <a:lumOff val="5000"/>
                </a:schemeClr>
              </a:solidFill>
              <a:latin typeface="+mn-lt"/>
              <a:cs typeface="+mn-cs"/>
            </a:endParaRPr>
          </a:p>
        </p:txBody>
      </p:sp>
      <p:sp>
        <p:nvSpPr>
          <p:cNvPr id="9" name="Content Placeholder 2"/>
          <p:cNvSpPr>
            <a:spLocks/>
          </p:cNvSpPr>
          <p:nvPr/>
        </p:nvSpPr>
        <p:spPr bwMode="auto">
          <a:xfrm>
            <a:off x="0" y="1743075"/>
            <a:ext cx="9144000" cy="3900488"/>
          </a:xfrm>
          <a:prstGeom prst="rect">
            <a:avLst/>
          </a:prstGeom>
          <a:noFill/>
          <a:ln w="9525">
            <a:noFill/>
            <a:miter lim="800000"/>
            <a:headEnd/>
            <a:tailEnd/>
          </a:ln>
        </p:spPr>
        <p:txBody>
          <a:bodyPr/>
          <a:lstStyle/>
          <a:p>
            <a:pPr marL="800100" lvl="1" indent="-342900" fontAlgn="auto">
              <a:lnSpc>
                <a:spcPct val="90000"/>
              </a:lnSpc>
              <a:spcBef>
                <a:spcPts val="0"/>
              </a:spcBef>
              <a:spcAft>
                <a:spcPts val="0"/>
              </a:spcAft>
              <a:buFont typeface="Arial" charset="0"/>
              <a:buNone/>
              <a:defRPr/>
            </a:pPr>
            <a:endParaRPr lang="en-ZA" dirty="0">
              <a:solidFill>
                <a:schemeClr val="tx1">
                  <a:lumMod val="95000"/>
                  <a:lumOff val="5000"/>
                </a:schemeClr>
              </a:solidFill>
              <a:latin typeface="+mn-lt"/>
              <a:cs typeface="+mn-cs"/>
            </a:endParaRPr>
          </a:p>
          <a:p>
            <a:pPr marL="800100" lvl="1" indent="-342900" fontAlgn="auto">
              <a:lnSpc>
                <a:spcPct val="90000"/>
              </a:lnSpc>
              <a:spcBef>
                <a:spcPts val="0"/>
              </a:spcBef>
              <a:spcAft>
                <a:spcPts val="0"/>
              </a:spcAft>
              <a:defRPr/>
            </a:pPr>
            <a:endParaRPr lang="en-ZA" dirty="0">
              <a:solidFill>
                <a:schemeClr val="tx1">
                  <a:lumMod val="95000"/>
                  <a:lumOff val="5000"/>
                </a:schemeClr>
              </a:solidFill>
              <a:latin typeface="+mn-lt"/>
              <a:cs typeface="+mn-cs"/>
            </a:endParaRPr>
          </a:p>
          <a:p>
            <a:pPr marL="800100" lvl="1" indent="-342900" fontAlgn="auto">
              <a:lnSpc>
                <a:spcPct val="90000"/>
              </a:lnSpc>
              <a:spcBef>
                <a:spcPts val="0"/>
              </a:spcBef>
              <a:spcAft>
                <a:spcPts val="0"/>
              </a:spcAft>
              <a:defRPr/>
            </a:pPr>
            <a:endParaRPr lang="en-ZA" dirty="0">
              <a:solidFill>
                <a:schemeClr val="tx1">
                  <a:lumMod val="95000"/>
                  <a:lumOff val="5000"/>
                </a:schemeClr>
              </a:solidFill>
              <a:latin typeface="+mn-lt"/>
              <a:cs typeface="+mn-cs"/>
            </a:endParaRPr>
          </a:p>
        </p:txBody>
      </p:sp>
      <p:grpSp>
        <p:nvGrpSpPr>
          <p:cNvPr id="2" name="Group 17"/>
          <p:cNvGrpSpPr/>
          <p:nvPr/>
        </p:nvGrpSpPr>
        <p:grpSpPr>
          <a:xfrm>
            <a:off x="152400" y="0"/>
            <a:ext cx="8991600" cy="6858000"/>
            <a:chOff x="152400" y="0"/>
            <a:chExt cx="8991600" cy="6858000"/>
          </a:xfrm>
        </p:grpSpPr>
        <p:sp>
          <p:nvSpPr>
            <p:cNvPr id="11" name="Rectangle 10"/>
            <p:cNvSpPr/>
            <p:nvPr/>
          </p:nvSpPr>
          <p:spPr>
            <a:xfrm>
              <a:off x="4643438" y="0"/>
              <a:ext cx="4500562" cy="6858000"/>
            </a:xfrm>
            <a:prstGeom prst="rect">
              <a:avLst/>
            </a:prstGeom>
            <a:solidFill>
              <a:schemeClr val="bg1">
                <a:alpha val="66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ZA"/>
            </a:p>
          </p:txBody>
        </p:sp>
        <p:pic>
          <p:nvPicPr>
            <p:cNvPr id="3077" name="Picture 8" descr="SAWEA_logo_pre-final.TIF"/>
            <p:cNvPicPr>
              <a:picLocks noChangeAspect="1"/>
            </p:cNvPicPr>
            <p:nvPr/>
          </p:nvPicPr>
          <p:blipFill>
            <a:blip r:embed="rId3" cstate="print"/>
            <a:srcRect/>
            <a:stretch>
              <a:fillRect/>
            </a:stretch>
          </p:blipFill>
          <p:spPr bwMode="auto">
            <a:xfrm>
              <a:off x="152400" y="6019800"/>
              <a:ext cx="2447925" cy="684213"/>
            </a:xfrm>
            <a:prstGeom prst="rect">
              <a:avLst/>
            </a:prstGeom>
            <a:noFill/>
            <a:ln w="9525">
              <a:noFill/>
              <a:miter lim="800000"/>
              <a:headEnd/>
              <a:tailEnd/>
            </a:ln>
          </p:spPr>
        </p:pic>
        <p:cxnSp>
          <p:nvCxnSpPr>
            <p:cNvPr id="12" name="Straight Connector 11"/>
            <p:cNvCxnSpPr/>
            <p:nvPr/>
          </p:nvCxnSpPr>
          <p:spPr>
            <a:xfrm>
              <a:off x="1219200" y="6248400"/>
              <a:ext cx="762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9" name="Title 18"/>
          <p:cNvSpPr>
            <a:spLocks noGrp="1"/>
          </p:cNvSpPr>
          <p:nvPr>
            <p:ph type="title"/>
          </p:nvPr>
        </p:nvSpPr>
        <p:spPr/>
        <p:txBody>
          <a:bodyPr/>
          <a:lstStyle/>
          <a:p>
            <a:pPr algn="l"/>
            <a:endParaRPr lang="en-US" dirty="0">
              <a:solidFill>
                <a:schemeClr val="bg1">
                  <a:lumMod val="65000"/>
                </a:schemeClr>
              </a:solidFill>
            </a:endParaRPr>
          </a:p>
        </p:txBody>
      </p:sp>
      <p:sp>
        <p:nvSpPr>
          <p:cNvPr id="13" name="Content Placeholder 12"/>
          <p:cNvSpPr>
            <a:spLocks noGrp="1"/>
          </p:cNvSpPr>
          <p:nvPr>
            <p:ph idx="1"/>
          </p:nvPr>
        </p:nvSpPr>
        <p:spPr/>
        <p:txBody>
          <a:bodyPr/>
          <a:lstStyle/>
          <a:p>
            <a:endParaRPr lang="en-US"/>
          </a:p>
        </p:txBody>
      </p:sp>
      <p:pic>
        <p:nvPicPr>
          <p:cNvPr id="14" name="Content Placeholder 3" descr="uncle_sam_pointing_finger.jpg"/>
          <p:cNvPicPr>
            <a:picLocks noChangeAspect="1"/>
          </p:cNvPicPr>
          <p:nvPr/>
        </p:nvPicPr>
        <p:blipFill>
          <a:blip r:embed="rId4" cstate="print"/>
          <a:srcRect/>
          <a:stretch>
            <a:fillRect/>
          </a:stretch>
        </p:blipFill>
        <p:spPr bwMode="auto">
          <a:xfrm>
            <a:off x="1461706" y="188640"/>
            <a:ext cx="3368675" cy="4525963"/>
          </a:xfrm>
          <a:prstGeom prst="rect">
            <a:avLst/>
          </a:prstGeom>
          <a:noFill/>
          <a:ln w="9525">
            <a:noFill/>
            <a:miter lim="800000"/>
            <a:headEnd/>
            <a:tailEnd/>
          </a:ln>
        </p:spPr>
      </p:pic>
      <p:sp>
        <p:nvSpPr>
          <p:cNvPr id="16" name="TextBox 15"/>
          <p:cNvSpPr txBox="1"/>
          <p:nvPr/>
        </p:nvSpPr>
        <p:spPr>
          <a:xfrm>
            <a:off x="1115616" y="4428865"/>
            <a:ext cx="4572032" cy="1754326"/>
          </a:xfrm>
          <a:prstGeom prst="rect">
            <a:avLst/>
          </a:prstGeom>
          <a:noFill/>
        </p:spPr>
        <p:txBody>
          <a:bodyPr>
            <a:spAutoFit/>
          </a:bodyPr>
          <a:lstStyle/>
          <a:p>
            <a:pPr>
              <a:defRPr/>
            </a:pPr>
            <a:r>
              <a:rPr lang="en-ZA" sz="4800" spc="-300" dirty="0">
                <a:ln w="22225">
                  <a:solidFill>
                    <a:srgbClr val="E71E0F"/>
                  </a:solidFill>
                </a:ln>
                <a:latin typeface="Arial Black" pitchFamily="34" charset="0"/>
              </a:rPr>
              <a:t>I WANT </a:t>
            </a:r>
            <a:r>
              <a:rPr lang="en-ZA" sz="5400" spc="-300" dirty="0">
                <a:ln w="25400">
                  <a:solidFill>
                    <a:schemeClr val="tx1">
                      <a:lumMod val="95000"/>
                      <a:lumOff val="5000"/>
                    </a:schemeClr>
                  </a:solidFill>
                </a:ln>
                <a:solidFill>
                  <a:srgbClr val="C00000"/>
                </a:solidFill>
                <a:latin typeface="Arial Black" pitchFamily="34" charset="0"/>
              </a:rPr>
              <a:t>YOU</a:t>
            </a:r>
          </a:p>
          <a:p>
            <a:pPr>
              <a:defRPr/>
            </a:pPr>
            <a:r>
              <a:rPr lang="en-ZA" sz="5000" spc="-300" dirty="0">
                <a:ln w="22225">
                  <a:solidFill>
                    <a:srgbClr val="E71E0F"/>
                  </a:solidFill>
                </a:ln>
                <a:latin typeface="Arial Black" pitchFamily="34" charset="0"/>
              </a:rPr>
              <a:t>FOR SAWEA</a:t>
            </a:r>
            <a:endParaRPr lang="en-ZA" sz="5000" spc="-300" dirty="0">
              <a:ln w="22225">
                <a:solidFill>
                  <a:srgbClr val="E71E0F"/>
                </a:solidFill>
              </a:ln>
              <a:solidFill>
                <a:srgbClr val="C00000"/>
              </a:solidFill>
              <a:latin typeface="Arial Black"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p:cNvSpPr>
          <p:nvPr/>
        </p:nvSpPr>
        <p:spPr bwMode="auto">
          <a:xfrm>
            <a:off x="0" y="452438"/>
            <a:ext cx="9144000" cy="762000"/>
          </a:xfrm>
          <a:prstGeom prst="rect">
            <a:avLst/>
          </a:prstGeom>
          <a:noFill/>
          <a:ln w="9525">
            <a:noFill/>
            <a:miter lim="800000"/>
            <a:headEnd/>
            <a:tailEnd/>
          </a:ln>
        </p:spPr>
        <p:txBody>
          <a:bodyPr anchor="ctr"/>
          <a:lstStyle/>
          <a:p>
            <a:pPr lvl="1" fontAlgn="auto">
              <a:spcAft>
                <a:spcPts val="0"/>
              </a:spcAft>
              <a:defRPr/>
            </a:pPr>
            <a:endParaRPr lang="en-US" sz="3200" b="1" dirty="0">
              <a:solidFill>
                <a:schemeClr val="tx1">
                  <a:lumMod val="95000"/>
                  <a:lumOff val="5000"/>
                </a:schemeClr>
              </a:solidFill>
              <a:latin typeface="+mn-lt"/>
              <a:cs typeface="+mn-cs"/>
            </a:endParaRPr>
          </a:p>
        </p:txBody>
      </p:sp>
      <p:sp>
        <p:nvSpPr>
          <p:cNvPr id="9" name="Content Placeholder 2"/>
          <p:cNvSpPr>
            <a:spLocks/>
          </p:cNvSpPr>
          <p:nvPr/>
        </p:nvSpPr>
        <p:spPr bwMode="auto">
          <a:xfrm>
            <a:off x="0" y="1743075"/>
            <a:ext cx="9144000" cy="3900488"/>
          </a:xfrm>
          <a:prstGeom prst="rect">
            <a:avLst/>
          </a:prstGeom>
          <a:noFill/>
          <a:ln w="9525">
            <a:noFill/>
            <a:miter lim="800000"/>
            <a:headEnd/>
            <a:tailEnd/>
          </a:ln>
        </p:spPr>
        <p:txBody>
          <a:bodyPr/>
          <a:lstStyle/>
          <a:p>
            <a:pPr marL="800100" lvl="1" indent="-342900" fontAlgn="auto">
              <a:lnSpc>
                <a:spcPct val="90000"/>
              </a:lnSpc>
              <a:spcBef>
                <a:spcPts val="0"/>
              </a:spcBef>
              <a:spcAft>
                <a:spcPts val="0"/>
              </a:spcAft>
              <a:buFont typeface="Arial" charset="0"/>
              <a:buNone/>
              <a:defRPr/>
            </a:pPr>
            <a:endParaRPr lang="en-ZA" dirty="0">
              <a:solidFill>
                <a:schemeClr val="tx1">
                  <a:lumMod val="95000"/>
                  <a:lumOff val="5000"/>
                </a:schemeClr>
              </a:solidFill>
              <a:latin typeface="+mn-lt"/>
              <a:cs typeface="+mn-cs"/>
            </a:endParaRPr>
          </a:p>
          <a:p>
            <a:pPr marL="800100" lvl="1" indent="-342900" fontAlgn="auto">
              <a:lnSpc>
                <a:spcPct val="90000"/>
              </a:lnSpc>
              <a:spcBef>
                <a:spcPts val="0"/>
              </a:spcBef>
              <a:spcAft>
                <a:spcPts val="0"/>
              </a:spcAft>
              <a:defRPr/>
            </a:pPr>
            <a:endParaRPr lang="en-ZA" dirty="0">
              <a:solidFill>
                <a:schemeClr val="tx1">
                  <a:lumMod val="95000"/>
                  <a:lumOff val="5000"/>
                </a:schemeClr>
              </a:solidFill>
              <a:latin typeface="+mn-lt"/>
              <a:cs typeface="+mn-cs"/>
            </a:endParaRPr>
          </a:p>
          <a:p>
            <a:pPr marL="800100" lvl="1" indent="-342900" fontAlgn="auto">
              <a:lnSpc>
                <a:spcPct val="90000"/>
              </a:lnSpc>
              <a:spcBef>
                <a:spcPts val="0"/>
              </a:spcBef>
              <a:spcAft>
                <a:spcPts val="0"/>
              </a:spcAft>
              <a:defRPr/>
            </a:pPr>
            <a:endParaRPr lang="en-ZA" dirty="0">
              <a:solidFill>
                <a:schemeClr val="tx1">
                  <a:lumMod val="95000"/>
                  <a:lumOff val="5000"/>
                </a:schemeClr>
              </a:solidFill>
              <a:latin typeface="+mn-lt"/>
              <a:cs typeface="+mn-cs"/>
            </a:endParaRPr>
          </a:p>
        </p:txBody>
      </p:sp>
      <p:sp>
        <p:nvSpPr>
          <p:cNvPr id="15" name="Content Placeholder 14"/>
          <p:cNvSpPr>
            <a:spLocks noGrp="1"/>
          </p:cNvSpPr>
          <p:nvPr>
            <p:ph idx="1"/>
          </p:nvPr>
        </p:nvSpPr>
        <p:spPr>
          <a:xfrm>
            <a:off x="457200" y="1196752"/>
            <a:ext cx="5915000" cy="4929411"/>
          </a:xfrm>
        </p:spPr>
        <p:txBody>
          <a:bodyPr/>
          <a:lstStyle/>
          <a:p>
            <a:pPr lvl="1"/>
            <a:endParaRPr lang="en-GB" dirty="0" smtClean="0"/>
          </a:p>
          <a:p>
            <a:pPr lvl="1">
              <a:buNone/>
            </a:pPr>
            <a:endParaRPr lang="en-GB" dirty="0" smtClean="0"/>
          </a:p>
          <a:p>
            <a:pPr>
              <a:buNone/>
            </a:pPr>
            <a:endParaRPr lang="en-GB" sz="2000" dirty="0" smtClean="0"/>
          </a:p>
          <a:p>
            <a:pPr>
              <a:buNone/>
            </a:pPr>
            <a:endParaRPr lang="en-GB" sz="2000" dirty="0" smtClean="0"/>
          </a:p>
          <a:p>
            <a:pPr>
              <a:buNone/>
            </a:pPr>
            <a:endParaRPr lang="en-GB" sz="2000" dirty="0" smtClean="0"/>
          </a:p>
          <a:p>
            <a:pPr>
              <a:buNone/>
            </a:pPr>
            <a:endParaRPr lang="en-GB" sz="2000" dirty="0" smtClean="0"/>
          </a:p>
          <a:p>
            <a:pPr lvl="1">
              <a:buNone/>
            </a:pPr>
            <a:endParaRPr lang="en-GB" sz="1800" dirty="0" smtClean="0">
              <a:latin typeface="Verdana" pitchFamily="34" charset="0"/>
            </a:endParaRPr>
          </a:p>
          <a:p>
            <a:endParaRPr lang="en-GB" sz="2000" dirty="0" smtClean="0">
              <a:latin typeface="Verdana" pitchFamily="34" charset="0"/>
            </a:endParaRPr>
          </a:p>
          <a:p>
            <a:endParaRPr lang="en-GB" sz="2000" dirty="0" smtClean="0">
              <a:latin typeface="Verdana" pitchFamily="34" charset="0"/>
            </a:endParaRPr>
          </a:p>
          <a:p>
            <a:pPr lvl="1"/>
            <a:endParaRPr lang="en-GB" sz="2000" dirty="0" smtClean="0">
              <a:latin typeface="Verdana" pitchFamily="34" charset="0"/>
            </a:endParaRPr>
          </a:p>
          <a:p>
            <a:endParaRPr lang="en-GB" sz="2400" dirty="0" smtClean="0">
              <a:latin typeface="Verdana" pitchFamily="34" charset="0"/>
            </a:endParaRPr>
          </a:p>
          <a:p>
            <a:endParaRPr lang="en-US" sz="2400" dirty="0">
              <a:latin typeface="Verdana" pitchFamily="34" charset="0"/>
            </a:endParaRPr>
          </a:p>
        </p:txBody>
      </p:sp>
      <p:pic>
        <p:nvPicPr>
          <p:cNvPr id="18" name="Picture 17" descr="FINAL logo.jpg"/>
          <p:cNvPicPr>
            <a:picLocks noChangeAspect="1"/>
          </p:cNvPicPr>
          <p:nvPr/>
        </p:nvPicPr>
        <p:blipFill>
          <a:blip r:embed="rId2" cstate="print"/>
          <a:stretch>
            <a:fillRect/>
          </a:stretch>
        </p:blipFill>
        <p:spPr>
          <a:xfrm>
            <a:off x="251520" y="2140381"/>
            <a:ext cx="8640960" cy="2296731"/>
          </a:xfrm>
          <a:prstGeom prst="rect">
            <a:avLst/>
          </a:prstGeom>
        </p:spPr>
      </p:pic>
      <p:sp>
        <p:nvSpPr>
          <p:cNvPr id="6" name="TextBox 5"/>
          <p:cNvSpPr txBox="1"/>
          <p:nvPr/>
        </p:nvSpPr>
        <p:spPr>
          <a:xfrm>
            <a:off x="395536" y="5661248"/>
            <a:ext cx="8280920" cy="369332"/>
          </a:xfrm>
          <a:prstGeom prst="rect">
            <a:avLst/>
          </a:prstGeom>
          <a:noFill/>
        </p:spPr>
        <p:txBody>
          <a:bodyPr wrap="square" rtlCol="0">
            <a:spAutoFit/>
          </a:bodyPr>
          <a:lstStyle/>
          <a:p>
            <a:r>
              <a:rPr lang="en-GB" dirty="0" smtClean="0">
                <a:solidFill>
                  <a:schemeClr val="bg1">
                    <a:lumMod val="50000"/>
                  </a:schemeClr>
                </a:solidFill>
              </a:rPr>
              <a:t>Join SAWEA by visiting </a:t>
            </a:r>
            <a:r>
              <a:rPr lang="en-GB" dirty="0" smtClean="0">
                <a:solidFill>
                  <a:schemeClr val="bg1">
                    <a:lumMod val="50000"/>
                  </a:schemeClr>
                </a:solidFill>
                <a:hlinkClick r:id="rId3"/>
              </a:rPr>
              <a:t>www.sawea.org.za</a:t>
            </a:r>
            <a:r>
              <a:rPr lang="en-GB" dirty="0" smtClean="0">
                <a:solidFill>
                  <a:schemeClr val="bg1">
                    <a:lumMod val="50000"/>
                  </a:schemeClr>
                </a:solidFill>
              </a:rPr>
              <a:t> or email </a:t>
            </a:r>
            <a:r>
              <a:rPr lang="en-US" dirty="0" smtClean="0">
                <a:solidFill>
                  <a:schemeClr val="bg1">
                    <a:lumMod val="50000"/>
                  </a:schemeClr>
                </a:solidFill>
                <a:hlinkClick r:id="rId4"/>
              </a:rPr>
              <a:t>louise@sawea.org.za</a:t>
            </a:r>
            <a:r>
              <a:rPr lang="en-US" dirty="0" smtClean="0">
                <a:solidFill>
                  <a:schemeClr val="bg1">
                    <a:lumMod val="50000"/>
                  </a:schemeClr>
                </a:solidFill>
              </a:rPr>
              <a:t>  </a:t>
            </a:r>
            <a:endParaRPr lang="en-US" dirty="0">
              <a:solidFill>
                <a:schemeClr val="bg1">
                  <a:lumMod val="50000"/>
                </a:schemeClr>
              </a:solidFill>
            </a:endParaRPr>
          </a:p>
        </p:txBody>
      </p:sp>
      <p:sp>
        <p:nvSpPr>
          <p:cNvPr id="8" name="TextBox 7"/>
          <p:cNvSpPr txBox="1"/>
          <p:nvPr/>
        </p:nvSpPr>
        <p:spPr>
          <a:xfrm>
            <a:off x="3059832" y="2073622"/>
            <a:ext cx="4896544" cy="923330"/>
          </a:xfrm>
          <a:prstGeom prst="rect">
            <a:avLst/>
          </a:prstGeom>
          <a:noFill/>
        </p:spPr>
        <p:txBody>
          <a:bodyPr wrap="square" rtlCol="0">
            <a:spAutoFit/>
          </a:bodyPr>
          <a:lstStyle/>
          <a:p>
            <a:r>
              <a:rPr lang="en-US" b="1" dirty="0" err="1" smtClean="0">
                <a:solidFill>
                  <a:schemeClr val="tx2">
                    <a:lumMod val="75000"/>
                  </a:schemeClr>
                </a:solidFill>
              </a:rPr>
              <a:t>Windaba</a:t>
            </a:r>
            <a:r>
              <a:rPr lang="en-US" b="1" dirty="0" smtClean="0">
                <a:solidFill>
                  <a:schemeClr val="tx2">
                    <a:lumMod val="75000"/>
                  </a:schemeClr>
                </a:solidFill>
              </a:rPr>
              <a:t> 2011 Conference and Exhibition </a:t>
            </a:r>
            <a:r>
              <a:rPr lang="en-US" dirty="0" smtClean="0">
                <a:solidFill>
                  <a:schemeClr val="bg1">
                    <a:lumMod val="50000"/>
                  </a:schemeClr>
                </a:solidFill>
              </a:rPr>
              <a:t>Cape Town Convention Centre, </a:t>
            </a:r>
          </a:p>
          <a:p>
            <a:r>
              <a:rPr lang="en-US" dirty="0" smtClean="0">
                <a:solidFill>
                  <a:schemeClr val="bg1">
                    <a:lumMod val="50000"/>
                  </a:schemeClr>
                </a:solidFill>
              </a:rPr>
              <a:t>27-29 September 2011</a:t>
            </a:r>
            <a:endParaRPr lang="en-US"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p:cNvSpPr>
          <p:nvPr/>
        </p:nvSpPr>
        <p:spPr bwMode="auto">
          <a:xfrm>
            <a:off x="0" y="452438"/>
            <a:ext cx="9144000" cy="762000"/>
          </a:xfrm>
          <a:prstGeom prst="rect">
            <a:avLst/>
          </a:prstGeom>
          <a:noFill/>
          <a:ln w="9525">
            <a:noFill/>
            <a:miter lim="800000"/>
            <a:headEnd/>
            <a:tailEnd/>
          </a:ln>
        </p:spPr>
        <p:txBody>
          <a:bodyPr anchor="ctr"/>
          <a:lstStyle/>
          <a:p>
            <a:pPr lvl="1" fontAlgn="auto">
              <a:spcAft>
                <a:spcPts val="0"/>
              </a:spcAft>
              <a:defRPr/>
            </a:pPr>
            <a:endParaRPr lang="en-US" sz="3200" b="1" dirty="0">
              <a:solidFill>
                <a:schemeClr val="tx1">
                  <a:lumMod val="95000"/>
                  <a:lumOff val="5000"/>
                </a:schemeClr>
              </a:solidFill>
              <a:latin typeface="+mn-lt"/>
              <a:cs typeface="+mn-cs"/>
            </a:endParaRPr>
          </a:p>
        </p:txBody>
      </p:sp>
      <p:sp>
        <p:nvSpPr>
          <p:cNvPr id="9" name="Content Placeholder 2"/>
          <p:cNvSpPr>
            <a:spLocks/>
          </p:cNvSpPr>
          <p:nvPr/>
        </p:nvSpPr>
        <p:spPr bwMode="auto">
          <a:xfrm>
            <a:off x="0" y="1743075"/>
            <a:ext cx="9144000" cy="3900488"/>
          </a:xfrm>
          <a:prstGeom prst="rect">
            <a:avLst/>
          </a:prstGeom>
          <a:noFill/>
          <a:ln w="9525">
            <a:noFill/>
            <a:miter lim="800000"/>
            <a:headEnd/>
            <a:tailEnd/>
          </a:ln>
        </p:spPr>
        <p:txBody>
          <a:bodyPr/>
          <a:lstStyle/>
          <a:p>
            <a:pPr marL="800100" lvl="1" indent="-342900" fontAlgn="auto">
              <a:lnSpc>
                <a:spcPct val="90000"/>
              </a:lnSpc>
              <a:spcBef>
                <a:spcPts val="0"/>
              </a:spcBef>
              <a:spcAft>
                <a:spcPts val="0"/>
              </a:spcAft>
              <a:buFont typeface="Arial" charset="0"/>
              <a:buNone/>
              <a:defRPr/>
            </a:pPr>
            <a:endParaRPr lang="en-ZA" dirty="0">
              <a:solidFill>
                <a:schemeClr val="tx1">
                  <a:lumMod val="95000"/>
                  <a:lumOff val="5000"/>
                </a:schemeClr>
              </a:solidFill>
              <a:latin typeface="+mn-lt"/>
              <a:cs typeface="+mn-cs"/>
            </a:endParaRPr>
          </a:p>
          <a:p>
            <a:pPr marL="800100" lvl="1" indent="-342900" fontAlgn="auto">
              <a:lnSpc>
                <a:spcPct val="90000"/>
              </a:lnSpc>
              <a:spcBef>
                <a:spcPts val="0"/>
              </a:spcBef>
              <a:spcAft>
                <a:spcPts val="0"/>
              </a:spcAft>
              <a:defRPr/>
            </a:pPr>
            <a:endParaRPr lang="en-ZA" dirty="0">
              <a:solidFill>
                <a:schemeClr val="tx1">
                  <a:lumMod val="95000"/>
                  <a:lumOff val="5000"/>
                </a:schemeClr>
              </a:solidFill>
              <a:latin typeface="+mn-lt"/>
              <a:cs typeface="+mn-cs"/>
            </a:endParaRPr>
          </a:p>
          <a:p>
            <a:pPr marL="800100" lvl="1" indent="-342900" fontAlgn="auto">
              <a:lnSpc>
                <a:spcPct val="90000"/>
              </a:lnSpc>
              <a:spcBef>
                <a:spcPts val="0"/>
              </a:spcBef>
              <a:spcAft>
                <a:spcPts val="0"/>
              </a:spcAft>
              <a:defRPr/>
            </a:pPr>
            <a:endParaRPr lang="en-ZA" dirty="0">
              <a:solidFill>
                <a:schemeClr val="tx1">
                  <a:lumMod val="95000"/>
                  <a:lumOff val="5000"/>
                </a:schemeClr>
              </a:solidFill>
              <a:latin typeface="+mn-lt"/>
              <a:cs typeface="+mn-cs"/>
            </a:endParaRPr>
          </a:p>
        </p:txBody>
      </p:sp>
      <p:sp>
        <p:nvSpPr>
          <p:cNvPr id="15" name="Content Placeholder 14"/>
          <p:cNvSpPr>
            <a:spLocks noGrp="1"/>
          </p:cNvSpPr>
          <p:nvPr>
            <p:ph idx="1"/>
          </p:nvPr>
        </p:nvSpPr>
        <p:spPr>
          <a:xfrm>
            <a:off x="457200" y="1196752"/>
            <a:ext cx="5915000" cy="4929411"/>
          </a:xfrm>
        </p:spPr>
        <p:txBody>
          <a:bodyPr/>
          <a:lstStyle/>
          <a:p>
            <a:pPr lvl="1"/>
            <a:endParaRPr lang="en-GB" dirty="0" smtClean="0"/>
          </a:p>
          <a:p>
            <a:pPr lvl="1">
              <a:buNone/>
            </a:pPr>
            <a:endParaRPr lang="en-GB" dirty="0" smtClean="0"/>
          </a:p>
          <a:p>
            <a:pPr>
              <a:buNone/>
            </a:pPr>
            <a:endParaRPr lang="en-GB" sz="2000" dirty="0" smtClean="0"/>
          </a:p>
          <a:p>
            <a:pPr>
              <a:buNone/>
            </a:pPr>
            <a:endParaRPr lang="en-GB" sz="2000" dirty="0" smtClean="0"/>
          </a:p>
          <a:p>
            <a:pPr>
              <a:buNone/>
            </a:pPr>
            <a:endParaRPr lang="en-GB" sz="2000" dirty="0" smtClean="0"/>
          </a:p>
          <a:p>
            <a:pPr>
              <a:buNone/>
            </a:pPr>
            <a:endParaRPr lang="en-GB" sz="2000" dirty="0" smtClean="0"/>
          </a:p>
          <a:p>
            <a:pPr lvl="1">
              <a:buNone/>
            </a:pPr>
            <a:endParaRPr lang="en-GB" sz="1800" dirty="0" smtClean="0">
              <a:latin typeface="Verdana" pitchFamily="34" charset="0"/>
            </a:endParaRPr>
          </a:p>
          <a:p>
            <a:endParaRPr lang="en-GB" sz="2000" dirty="0" smtClean="0">
              <a:latin typeface="Verdana" pitchFamily="34" charset="0"/>
            </a:endParaRPr>
          </a:p>
          <a:p>
            <a:endParaRPr lang="en-GB" sz="2000" dirty="0" smtClean="0">
              <a:latin typeface="Verdana" pitchFamily="34" charset="0"/>
            </a:endParaRPr>
          </a:p>
          <a:p>
            <a:pPr lvl="1"/>
            <a:endParaRPr lang="en-GB" sz="2000" dirty="0" smtClean="0">
              <a:latin typeface="Verdana" pitchFamily="34" charset="0"/>
            </a:endParaRPr>
          </a:p>
          <a:p>
            <a:endParaRPr lang="en-GB" sz="2400" dirty="0" smtClean="0">
              <a:latin typeface="Verdana" pitchFamily="34" charset="0"/>
            </a:endParaRPr>
          </a:p>
          <a:p>
            <a:endParaRPr lang="en-US" sz="2400" dirty="0">
              <a:latin typeface="Verdana" pitchFamily="34" charset="0"/>
            </a:endParaRPr>
          </a:p>
        </p:txBody>
      </p:sp>
      <p:pic>
        <p:nvPicPr>
          <p:cNvPr id="18" name="Picture 17" descr="FINAL logo.jpg"/>
          <p:cNvPicPr>
            <a:picLocks noChangeAspect="1"/>
          </p:cNvPicPr>
          <p:nvPr/>
        </p:nvPicPr>
        <p:blipFill>
          <a:blip r:embed="rId2" cstate="print"/>
          <a:stretch>
            <a:fillRect/>
          </a:stretch>
        </p:blipFill>
        <p:spPr>
          <a:xfrm>
            <a:off x="251520" y="2140381"/>
            <a:ext cx="8640960" cy="2296731"/>
          </a:xfrm>
          <a:prstGeom prst="rect">
            <a:avLst/>
          </a:prstGeom>
        </p:spPr>
      </p:pic>
      <p:sp>
        <p:nvSpPr>
          <p:cNvPr id="6" name="TextBox 5"/>
          <p:cNvSpPr txBox="1"/>
          <p:nvPr/>
        </p:nvSpPr>
        <p:spPr>
          <a:xfrm>
            <a:off x="395536" y="5661248"/>
            <a:ext cx="8280920" cy="369332"/>
          </a:xfrm>
          <a:prstGeom prst="rect">
            <a:avLst/>
          </a:prstGeom>
          <a:noFill/>
        </p:spPr>
        <p:txBody>
          <a:bodyPr wrap="square" rtlCol="0">
            <a:spAutoFit/>
          </a:bodyPr>
          <a:lstStyle/>
          <a:p>
            <a:r>
              <a:rPr lang="en-GB" dirty="0" smtClean="0">
                <a:solidFill>
                  <a:schemeClr val="bg1">
                    <a:lumMod val="50000"/>
                  </a:schemeClr>
                </a:solidFill>
              </a:rPr>
              <a:t>Join SAWEA by visiting </a:t>
            </a:r>
            <a:r>
              <a:rPr lang="en-GB" dirty="0" smtClean="0">
                <a:solidFill>
                  <a:schemeClr val="bg1">
                    <a:lumMod val="50000"/>
                  </a:schemeClr>
                </a:solidFill>
                <a:hlinkClick r:id="rId3"/>
              </a:rPr>
              <a:t>www.sawea.org.za</a:t>
            </a:r>
            <a:r>
              <a:rPr lang="en-GB" dirty="0" smtClean="0">
                <a:solidFill>
                  <a:schemeClr val="bg1">
                    <a:lumMod val="50000"/>
                  </a:schemeClr>
                </a:solidFill>
              </a:rPr>
              <a:t> or email </a:t>
            </a:r>
            <a:r>
              <a:rPr lang="en-US" dirty="0" smtClean="0">
                <a:solidFill>
                  <a:schemeClr val="bg1">
                    <a:lumMod val="50000"/>
                  </a:schemeClr>
                </a:solidFill>
                <a:hlinkClick r:id="rId4"/>
              </a:rPr>
              <a:t>louise@sawea.org.za</a:t>
            </a:r>
            <a:r>
              <a:rPr lang="en-US" dirty="0" smtClean="0">
                <a:solidFill>
                  <a:schemeClr val="bg1">
                    <a:lumMod val="50000"/>
                  </a:schemeClr>
                </a:solidFill>
              </a:rPr>
              <a:t>  </a:t>
            </a:r>
            <a:endParaRPr lang="en-US" dirty="0">
              <a:solidFill>
                <a:schemeClr val="bg1">
                  <a:lumMod val="50000"/>
                </a:schemeClr>
              </a:solidFill>
            </a:endParaRPr>
          </a:p>
        </p:txBody>
      </p:sp>
      <p:sp>
        <p:nvSpPr>
          <p:cNvPr id="8" name="TextBox 7"/>
          <p:cNvSpPr txBox="1"/>
          <p:nvPr/>
        </p:nvSpPr>
        <p:spPr>
          <a:xfrm>
            <a:off x="3059832" y="2073622"/>
            <a:ext cx="4896544" cy="923330"/>
          </a:xfrm>
          <a:prstGeom prst="rect">
            <a:avLst/>
          </a:prstGeom>
          <a:noFill/>
        </p:spPr>
        <p:txBody>
          <a:bodyPr wrap="square" rtlCol="0">
            <a:spAutoFit/>
          </a:bodyPr>
          <a:lstStyle/>
          <a:p>
            <a:r>
              <a:rPr lang="en-US" b="1" dirty="0" err="1" smtClean="0">
                <a:solidFill>
                  <a:schemeClr val="tx2">
                    <a:lumMod val="75000"/>
                  </a:schemeClr>
                </a:solidFill>
              </a:rPr>
              <a:t>Windaba</a:t>
            </a:r>
            <a:r>
              <a:rPr lang="en-US" b="1" dirty="0" smtClean="0">
                <a:solidFill>
                  <a:schemeClr val="tx2">
                    <a:lumMod val="75000"/>
                  </a:schemeClr>
                </a:solidFill>
              </a:rPr>
              <a:t> 2011 Conference and Exhibition </a:t>
            </a:r>
            <a:r>
              <a:rPr lang="en-US" dirty="0" smtClean="0">
                <a:solidFill>
                  <a:schemeClr val="bg1">
                    <a:lumMod val="50000"/>
                  </a:schemeClr>
                </a:solidFill>
              </a:rPr>
              <a:t>Cape Town Convention Centre, </a:t>
            </a:r>
          </a:p>
          <a:p>
            <a:r>
              <a:rPr lang="en-US" dirty="0" smtClean="0">
                <a:solidFill>
                  <a:schemeClr val="bg1">
                    <a:lumMod val="50000"/>
                  </a:schemeClr>
                </a:solidFill>
              </a:rPr>
              <a:t>27-29 September 2011</a:t>
            </a:r>
            <a:endParaRPr lang="en-US"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cstate="print"/>
          <a:srcRect/>
          <a:stretch>
            <a:fillRect/>
          </a:stretch>
        </p:blipFill>
        <p:spPr bwMode="auto">
          <a:xfrm>
            <a:off x="4953000" y="0"/>
            <a:ext cx="4191000" cy="6829425"/>
          </a:xfrm>
          <a:prstGeom prst="rect">
            <a:avLst/>
          </a:prstGeom>
          <a:noFill/>
          <a:ln w="9525">
            <a:noFill/>
            <a:miter lim="800000"/>
            <a:headEnd/>
            <a:tailEnd/>
          </a:ln>
        </p:spPr>
      </p:pic>
      <p:sp>
        <p:nvSpPr>
          <p:cNvPr id="7" name="Rectangle 2"/>
          <p:cNvSpPr>
            <a:spLocks/>
          </p:cNvSpPr>
          <p:nvPr/>
        </p:nvSpPr>
        <p:spPr bwMode="auto">
          <a:xfrm>
            <a:off x="0" y="452438"/>
            <a:ext cx="9144000" cy="762000"/>
          </a:xfrm>
          <a:prstGeom prst="rect">
            <a:avLst/>
          </a:prstGeom>
          <a:noFill/>
          <a:ln w="9525">
            <a:noFill/>
            <a:miter lim="800000"/>
            <a:headEnd/>
            <a:tailEnd/>
          </a:ln>
        </p:spPr>
        <p:txBody>
          <a:bodyPr anchor="ctr"/>
          <a:lstStyle/>
          <a:p>
            <a:pPr lvl="1" fontAlgn="auto">
              <a:spcAft>
                <a:spcPts val="0"/>
              </a:spcAft>
              <a:defRPr/>
            </a:pPr>
            <a:endParaRPr lang="en-US" sz="3200" b="1" dirty="0">
              <a:solidFill>
                <a:schemeClr val="tx1">
                  <a:lumMod val="95000"/>
                  <a:lumOff val="5000"/>
                </a:schemeClr>
              </a:solidFill>
              <a:latin typeface="+mn-lt"/>
              <a:cs typeface="+mn-cs"/>
            </a:endParaRPr>
          </a:p>
        </p:txBody>
      </p:sp>
      <p:sp>
        <p:nvSpPr>
          <p:cNvPr id="9" name="Content Placeholder 2"/>
          <p:cNvSpPr>
            <a:spLocks/>
          </p:cNvSpPr>
          <p:nvPr/>
        </p:nvSpPr>
        <p:spPr bwMode="auto">
          <a:xfrm>
            <a:off x="0" y="1743075"/>
            <a:ext cx="9144000" cy="3900488"/>
          </a:xfrm>
          <a:prstGeom prst="rect">
            <a:avLst/>
          </a:prstGeom>
          <a:noFill/>
          <a:ln w="9525">
            <a:noFill/>
            <a:miter lim="800000"/>
            <a:headEnd/>
            <a:tailEnd/>
          </a:ln>
        </p:spPr>
        <p:txBody>
          <a:bodyPr/>
          <a:lstStyle/>
          <a:p>
            <a:pPr marL="800100" lvl="1" indent="-342900" fontAlgn="auto">
              <a:lnSpc>
                <a:spcPct val="90000"/>
              </a:lnSpc>
              <a:spcBef>
                <a:spcPts val="0"/>
              </a:spcBef>
              <a:spcAft>
                <a:spcPts val="0"/>
              </a:spcAft>
              <a:buFont typeface="Arial" charset="0"/>
              <a:buNone/>
              <a:defRPr/>
            </a:pPr>
            <a:endParaRPr lang="en-ZA" dirty="0">
              <a:solidFill>
                <a:schemeClr val="tx1">
                  <a:lumMod val="95000"/>
                  <a:lumOff val="5000"/>
                </a:schemeClr>
              </a:solidFill>
              <a:latin typeface="+mn-lt"/>
              <a:cs typeface="+mn-cs"/>
            </a:endParaRPr>
          </a:p>
          <a:p>
            <a:pPr marL="800100" lvl="1" indent="-342900" fontAlgn="auto">
              <a:lnSpc>
                <a:spcPct val="90000"/>
              </a:lnSpc>
              <a:spcBef>
                <a:spcPts val="0"/>
              </a:spcBef>
              <a:spcAft>
                <a:spcPts val="0"/>
              </a:spcAft>
              <a:defRPr/>
            </a:pPr>
            <a:endParaRPr lang="en-ZA" dirty="0">
              <a:solidFill>
                <a:schemeClr val="tx1">
                  <a:lumMod val="95000"/>
                  <a:lumOff val="5000"/>
                </a:schemeClr>
              </a:solidFill>
              <a:latin typeface="+mn-lt"/>
              <a:cs typeface="+mn-cs"/>
            </a:endParaRPr>
          </a:p>
          <a:p>
            <a:pPr marL="800100" lvl="1" indent="-342900" fontAlgn="auto">
              <a:lnSpc>
                <a:spcPct val="90000"/>
              </a:lnSpc>
              <a:spcBef>
                <a:spcPts val="0"/>
              </a:spcBef>
              <a:spcAft>
                <a:spcPts val="0"/>
              </a:spcAft>
              <a:defRPr/>
            </a:pPr>
            <a:endParaRPr lang="en-ZA" dirty="0">
              <a:solidFill>
                <a:schemeClr val="tx1">
                  <a:lumMod val="95000"/>
                  <a:lumOff val="5000"/>
                </a:schemeClr>
              </a:solidFill>
              <a:latin typeface="+mn-lt"/>
              <a:cs typeface="+mn-cs"/>
            </a:endParaRPr>
          </a:p>
        </p:txBody>
      </p:sp>
      <p:grpSp>
        <p:nvGrpSpPr>
          <p:cNvPr id="2" name="Group 17"/>
          <p:cNvGrpSpPr/>
          <p:nvPr/>
        </p:nvGrpSpPr>
        <p:grpSpPr>
          <a:xfrm>
            <a:off x="152400" y="0"/>
            <a:ext cx="8991600" cy="6858000"/>
            <a:chOff x="152400" y="0"/>
            <a:chExt cx="8991600" cy="6858000"/>
          </a:xfrm>
        </p:grpSpPr>
        <p:sp>
          <p:nvSpPr>
            <p:cNvPr id="11" name="Rectangle 10"/>
            <p:cNvSpPr/>
            <p:nvPr/>
          </p:nvSpPr>
          <p:spPr>
            <a:xfrm>
              <a:off x="4643438" y="0"/>
              <a:ext cx="4500562" cy="6858000"/>
            </a:xfrm>
            <a:prstGeom prst="rect">
              <a:avLst/>
            </a:prstGeom>
            <a:solidFill>
              <a:schemeClr val="bg1">
                <a:alpha val="66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ZA"/>
            </a:p>
          </p:txBody>
        </p:sp>
        <p:pic>
          <p:nvPicPr>
            <p:cNvPr id="3077" name="Picture 8" descr="SAWEA_logo_pre-final.TIF"/>
            <p:cNvPicPr>
              <a:picLocks noChangeAspect="1"/>
            </p:cNvPicPr>
            <p:nvPr/>
          </p:nvPicPr>
          <p:blipFill>
            <a:blip r:embed="rId3" cstate="print"/>
            <a:srcRect/>
            <a:stretch>
              <a:fillRect/>
            </a:stretch>
          </p:blipFill>
          <p:spPr bwMode="auto">
            <a:xfrm>
              <a:off x="152400" y="6019800"/>
              <a:ext cx="2447925" cy="684213"/>
            </a:xfrm>
            <a:prstGeom prst="rect">
              <a:avLst/>
            </a:prstGeom>
            <a:noFill/>
            <a:ln w="9525">
              <a:noFill/>
              <a:miter lim="800000"/>
              <a:headEnd/>
              <a:tailEnd/>
            </a:ln>
          </p:spPr>
        </p:pic>
        <p:cxnSp>
          <p:nvCxnSpPr>
            <p:cNvPr id="12" name="Straight Connector 11"/>
            <p:cNvCxnSpPr/>
            <p:nvPr/>
          </p:nvCxnSpPr>
          <p:spPr>
            <a:xfrm>
              <a:off x="1219200" y="6248400"/>
              <a:ext cx="762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4" name="Title 13"/>
          <p:cNvSpPr>
            <a:spLocks noGrp="1"/>
          </p:cNvSpPr>
          <p:nvPr>
            <p:ph type="title"/>
          </p:nvPr>
        </p:nvSpPr>
        <p:spPr/>
        <p:txBody>
          <a:bodyPr/>
          <a:lstStyle/>
          <a:p>
            <a:pPr algn="l"/>
            <a:r>
              <a:rPr lang="en-GB" dirty="0" smtClean="0">
                <a:solidFill>
                  <a:schemeClr val="bg1">
                    <a:lumMod val="65000"/>
                  </a:schemeClr>
                </a:solidFill>
              </a:rPr>
              <a:t>Who we are</a:t>
            </a:r>
            <a:endParaRPr lang="en-US" sz="2800" dirty="0">
              <a:solidFill>
                <a:schemeClr val="bg1">
                  <a:lumMod val="65000"/>
                </a:schemeClr>
              </a:solidFill>
              <a:latin typeface="Verdana" pitchFamily="34" charset="0"/>
            </a:endParaRPr>
          </a:p>
        </p:txBody>
      </p:sp>
      <p:sp>
        <p:nvSpPr>
          <p:cNvPr id="15" name="Content Placeholder 14"/>
          <p:cNvSpPr>
            <a:spLocks noGrp="1"/>
          </p:cNvSpPr>
          <p:nvPr>
            <p:ph idx="1"/>
          </p:nvPr>
        </p:nvSpPr>
        <p:spPr/>
        <p:txBody>
          <a:bodyPr/>
          <a:lstStyle/>
          <a:p>
            <a:pPr marL="174625" lvl="1" indent="4763">
              <a:buNone/>
            </a:pPr>
            <a:r>
              <a:rPr lang="en-US" sz="2000" i="1" dirty="0" smtClean="0"/>
              <a:t>“SAWEA’s primary purpose is to promote the sustainable use of wind energy in South Africa acting as a central point of contact for information for its members, and as a group promoting wind energy to government, industry, the media and the public.”</a:t>
            </a:r>
            <a:endParaRPr lang="en-GB" sz="2000" i="1" dirty="0" smtClean="0">
              <a:latin typeface="Verdana" pitchFamily="34" charset="0"/>
            </a:endParaRPr>
          </a:p>
          <a:p>
            <a:endParaRPr lang="en-GB" dirty="0" smtClean="0"/>
          </a:p>
          <a:p>
            <a:pPr>
              <a:buNone/>
            </a:pPr>
            <a:endParaRPr lang="en-GB" sz="2000" dirty="0" smtClean="0">
              <a:latin typeface="Verdana" pitchFamily="34" charset="0"/>
            </a:endParaRPr>
          </a:p>
          <a:p>
            <a:endParaRPr lang="en-GB" sz="2000" dirty="0" smtClean="0">
              <a:latin typeface="Verdana" pitchFamily="34" charset="0"/>
            </a:endParaRPr>
          </a:p>
          <a:p>
            <a:pPr lvl="1"/>
            <a:endParaRPr lang="en-GB" sz="2000" dirty="0" smtClean="0">
              <a:latin typeface="Verdana" pitchFamily="34" charset="0"/>
            </a:endParaRPr>
          </a:p>
          <a:p>
            <a:endParaRPr lang="en-GB" sz="2400" dirty="0" smtClean="0">
              <a:latin typeface="Verdana" pitchFamily="34" charset="0"/>
            </a:endParaRPr>
          </a:p>
          <a:p>
            <a:endParaRPr lang="en-US" sz="2400" dirty="0">
              <a:latin typeface="Verdan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cstate="print"/>
          <a:srcRect/>
          <a:stretch>
            <a:fillRect/>
          </a:stretch>
        </p:blipFill>
        <p:spPr bwMode="auto">
          <a:xfrm>
            <a:off x="4953000" y="0"/>
            <a:ext cx="4191000" cy="6829425"/>
          </a:xfrm>
          <a:prstGeom prst="rect">
            <a:avLst/>
          </a:prstGeom>
          <a:noFill/>
          <a:ln w="9525">
            <a:noFill/>
            <a:miter lim="800000"/>
            <a:headEnd/>
            <a:tailEnd/>
          </a:ln>
        </p:spPr>
      </p:pic>
      <p:sp>
        <p:nvSpPr>
          <p:cNvPr id="7" name="Rectangle 2"/>
          <p:cNvSpPr>
            <a:spLocks/>
          </p:cNvSpPr>
          <p:nvPr/>
        </p:nvSpPr>
        <p:spPr bwMode="auto">
          <a:xfrm>
            <a:off x="0" y="452438"/>
            <a:ext cx="9144000" cy="762000"/>
          </a:xfrm>
          <a:prstGeom prst="rect">
            <a:avLst/>
          </a:prstGeom>
          <a:noFill/>
          <a:ln w="9525">
            <a:noFill/>
            <a:miter lim="800000"/>
            <a:headEnd/>
            <a:tailEnd/>
          </a:ln>
        </p:spPr>
        <p:txBody>
          <a:bodyPr anchor="ctr"/>
          <a:lstStyle/>
          <a:p>
            <a:pPr lvl="1" fontAlgn="auto">
              <a:spcAft>
                <a:spcPts val="0"/>
              </a:spcAft>
              <a:defRPr/>
            </a:pPr>
            <a:endParaRPr lang="en-US" sz="3200" b="1" dirty="0">
              <a:solidFill>
                <a:schemeClr val="tx1">
                  <a:lumMod val="95000"/>
                  <a:lumOff val="5000"/>
                </a:schemeClr>
              </a:solidFill>
              <a:latin typeface="+mn-lt"/>
              <a:cs typeface="+mn-cs"/>
            </a:endParaRPr>
          </a:p>
        </p:txBody>
      </p:sp>
      <p:sp>
        <p:nvSpPr>
          <p:cNvPr id="9" name="Content Placeholder 2"/>
          <p:cNvSpPr>
            <a:spLocks/>
          </p:cNvSpPr>
          <p:nvPr/>
        </p:nvSpPr>
        <p:spPr bwMode="auto">
          <a:xfrm>
            <a:off x="0" y="1743075"/>
            <a:ext cx="9144000" cy="3900488"/>
          </a:xfrm>
          <a:prstGeom prst="rect">
            <a:avLst/>
          </a:prstGeom>
          <a:noFill/>
          <a:ln w="9525">
            <a:noFill/>
            <a:miter lim="800000"/>
            <a:headEnd/>
            <a:tailEnd/>
          </a:ln>
        </p:spPr>
        <p:txBody>
          <a:bodyPr/>
          <a:lstStyle/>
          <a:p>
            <a:pPr marL="800100" lvl="1" indent="-342900" fontAlgn="auto">
              <a:lnSpc>
                <a:spcPct val="90000"/>
              </a:lnSpc>
              <a:spcBef>
                <a:spcPts val="0"/>
              </a:spcBef>
              <a:spcAft>
                <a:spcPts val="0"/>
              </a:spcAft>
              <a:buFont typeface="Arial" charset="0"/>
              <a:buNone/>
              <a:defRPr/>
            </a:pPr>
            <a:endParaRPr lang="en-ZA" dirty="0">
              <a:solidFill>
                <a:schemeClr val="tx1">
                  <a:lumMod val="95000"/>
                  <a:lumOff val="5000"/>
                </a:schemeClr>
              </a:solidFill>
              <a:latin typeface="+mn-lt"/>
              <a:cs typeface="+mn-cs"/>
            </a:endParaRPr>
          </a:p>
          <a:p>
            <a:pPr marL="800100" lvl="1" indent="-342900" fontAlgn="auto">
              <a:lnSpc>
                <a:spcPct val="90000"/>
              </a:lnSpc>
              <a:spcBef>
                <a:spcPts val="0"/>
              </a:spcBef>
              <a:spcAft>
                <a:spcPts val="0"/>
              </a:spcAft>
              <a:defRPr/>
            </a:pPr>
            <a:endParaRPr lang="en-ZA" dirty="0">
              <a:solidFill>
                <a:schemeClr val="tx1">
                  <a:lumMod val="95000"/>
                  <a:lumOff val="5000"/>
                </a:schemeClr>
              </a:solidFill>
              <a:latin typeface="+mn-lt"/>
              <a:cs typeface="+mn-cs"/>
            </a:endParaRPr>
          </a:p>
          <a:p>
            <a:pPr marL="800100" lvl="1" indent="-342900" fontAlgn="auto">
              <a:lnSpc>
                <a:spcPct val="90000"/>
              </a:lnSpc>
              <a:spcBef>
                <a:spcPts val="0"/>
              </a:spcBef>
              <a:spcAft>
                <a:spcPts val="0"/>
              </a:spcAft>
              <a:defRPr/>
            </a:pPr>
            <a:endParaRPr lang="en-ZA" dirty="0">
              <a:solidFill>
                <a:schemeClr val="tx1">
                  <a:lumMod val="95000"/>
                  <a:lumOff val="5000"/>
                </a:schemeClr>
              </a:solidFill>
              <a:latin typeface="+mn-lt"/>
              <a:cs typeface="+mn-cs"/>
            </a:endParaRPr>
          </a:p>
        </p:txBody>
      </p:sp>
      <p:grpSp>
        <p:nvGrpSpPr>
          <p:cNvPr id="2" name="Group 17"/>
          <p:cNvGrpSpPr/>
          <p:nvPr/>
        </p:nvGrpSpPr>
        <p:grpSpPr>
          <a:xfrm>
            <a:off x="152400" y="0"/>
            <a:ext cx="8991600" cy="6858000"/>
            <a:chOff x="152400" y="0"/>
            <a:chExt cx="8991600" cy="6858000"/>
          </a:xfrm>
        </p:grpSpPr>
        <p:sp>
          <p:nvSpPr>
            <p:cNvPr id="11" name="Rectangle 10"/>
            <p:cNvSpPr/>
            <p:nvPr/>
          </p:nvSpPr>
          <p:spPr>
            <a:xfrm>
              <a:off x="4643438" y="0"/>
              <a:ext cx="4500562" cy="6858000"/>
            </a:xfrm>
            <a:prstGeom prst="rect">
              <a:avLst/>
            </a:prstGeom>
            <a:solidFill>
              <a:schemeClr val="bg1">
                <a:alpha val="66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ZA"/>
            </a:p>
          </p:txBody>
        </p:sp>
        <p:pic>
          <p:nvPicPr>
            <p:cNvPr id="3077" name="Picture 8" descr="SAWEA_logo_pre-final.TIF"/>
            <p:cNvPicPr>
              <a:picLocks noChangeAspect="1"/>
            </p:cNvPicPr>
            <p:nvPr/>
          </p:nvPicPr>
          <p:blipFill>
            <a:blip r:embed="rId3" cstate="print"/>
            <a:srcRect/>
            <a:stretch>
              <a:fillRect/>
            </a:stretch>
          </p:blipFill>
          <p:spPr bwMode="auto">
            <a:xfrm>
              <a:off x="152400" y="6019800"/>
              <a:ext cx="2447925" cy="684213"/>
            </a:xfrm>
            <a:prstGeom prst="rect">
              <a:avLst/>
            </a:prstGeom>
            <a:noFill/>
            <a:ln w="9525">
              <a:noFill/>
              <a:miter lim="800000"/>
              <a:headEnd/>
              <a:tailEnd/>
            </a:ln>
          </p:spPr>
        </p:pic>
        <p:cxnSp>
          <p:nvCxnSpPr>
            <p:cNvPr id="12" name="Straight Connector 11"/>
            <p:cNvCxnSpPr/>
            <p:nvPr/>
          </p:nvCxnSpPr>
          <p:spPr>
            <a:xfrm>
              <a:off x="1219200" y="6248400"/>
              <a:ext cx="762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4" name="Title 13"/>
          <p:cNvSpPr>
            <a:spLocks noGrp="1"/>
          </p:cNvSpPr>
          <p:nvPr>
            <p:ph type="title"/>
          </p:nvPr>
        </p:nvSpPr>
        <p:spPr/>
        <p:txBody>
          <a:bodyPr/>
          <a:lstStyle/>
          <a:p>
            <a:pPr algn="l"/>
            <a:r>
              <a:rPr lang="en-GB" dirty="0" smtClean="0">
                <a:solidFill>
                  <a:schemeClr val="bg1">
                    <a:lumMod val="65000"/>
                  </a:schemeClr>
                </a:solidFill>
              </a:rPr>
              <a:t>What we believe</a:t>
            </a:r>
            <a:endParaRPr lang="en-US" sz="2800" dirty="0">
              <a:solidFill>
                <a:schemeClr val="bg1">
                  <a:lumMod val="65000"/>
                </a:schemeClr>
              </a:solidFill>
              <a:latin typeface="Verdana" pitchFamily="34" charset="0"/>
            </a:endParaRPr>
          </a:p>
        </p:txBody>
      </p:sp>
      <p:sp>
        <p:nvSpPr>
          <p:cNvPr id="15" name="Content Placeholder 14"/>
          <p:cNvSpPr>
            <a:spLocks noGrp="1"/>
          </p:cNvSpPr>
          <p:nvPr>
            <p:ph idx="1"/>
          </p:nvPr>
        </p:nvSpPr>
        <p:spPr/>
        <p:txBody>
          <a:bodyPr/>
          <a:lstStyle/>
          <a:p>
            <a:endParaRPr lang="en-GB" dirty="0" smtClean="0"/>
          </a:p>
          <a:p>
            <a:pPr>
              <a:buNone/>
            </a:pPr>
            <a:endParaRPr lang="en-GB" sz="2000" dirty="0" smtClean="0">
              <a:latin typeface="Verdana" pitchFamily="34" charset="0"/>
            </a:endParaRPr>
          </a:p>
          <a:p>
            <a:endParaRPr lang="en-GB" sz="2000" dirty="0" smtClean="0">
              <a:latin typeface="Verdana" pitchFamily="34" charset="0"/>
            </a:endParaRPr>
          </a:p>
          <a:p>
            <a:pPr lvl="1"/>
            <a:endParaRPr lang="en-GB" sz="2000" dirty="0" smtClean="0">
              <a:latin typeface="Verdana" pitchFamily="34" charset="0"/>
            </a:endParaRPr>
          </a:p>
          <a:p>
            <a:endParaRPr lang="en-GB" sz="2400" dirty="0" smtClean="0">
              <a:latin typeface="Verdana" pitchFamily="34" charset="0"/>
            </a:endParaRPr>
          </a:p>
          <a:p>
            <a:endParaRPr lang="en-US" sz="2400" dirty="0">
              <a:latin typeface="Verdana" pitchFamily="34" charset="0"/>
            </a:endParaRPr>
          </a:p>
        </p:txBody>
      </p:sp>
      <p:sp>
        <p:nvSpPr>
          <p:cNvPr id="13" name="Content Placeholder 14"/>
          <p:cNvSpPr txBox="1">
            <a:spLocks/>
          </p:cNvSpPr>
          <p:nvPr/>
        </p:nvSpPr>
        <p:spPr bwMode="auto">
          <a:xfrm>
            <a:off x="755576" y="1700808"/>
            <a:ext cx="6264696" cy="3705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400" b="0" i="0" u="none" strike="noStrike" kern="1200" cap="none" spc="0" normalizeH="0" baseline="0" noProof="0" dirty="0" smtClean="0">
                <a:ln>
                  <a:noFill/>
                </a:ln>
                <a:solidFill>
                  <a:schemeClr val="bg1">
                    <a:lumMod val="65000"/>
                  </a:schemeClr>
                </a:solidFill>
                <a:effectLst/>
                <a:uLnTx/>
                <a:uFillTx/>
                <a:latin typeface="Verdana" pitchFamily="34" charset="0"/>
                <a:ea typeface="+mn-ea"/>
                <a:cs typeface="+mn-cs"/>
              </a:rPr>
              <a:t>“Coming together is a beginning;</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400" b="0" i="0" u="none" strike="noStrike" kern="1200" cap="none" spc="0" normalizeH="0" baseline="0" noProof="0" dirty="0" smtClean="0">
                <a:ln>
                  <a:noFill/>
                </a:ln>
                <a:solidFill>
                  <a:schemeClr val="bg1">
                    <a:lumMod val="65000"/>
                  </a:schemeClr>
                </a:solidFill>
                <a:effectLst/>
                <a:uLnTx/>
                <a:uFillTx/>
                <a:latin typeface="Verdana" pitchFamily="34" charset="0"/>
                <a:ea typeface="+mn-ea"/>
                <a:cs typeface="+mn-cs"/>
              </a:rPr>
              <a:t>keeping together is progress; </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400" b="0" i="0" u="none" strike="noStrike" kern="1200" cap="none" spc="0" normalizeH="0" baseline="0" noProof="0" dirty="0" smtClean="0">
                <a:ln>
                  <a:noFill/>
                </a:ln>
                <a:solidFill>
                  <a:schemeClr val="bg1">
                    <a:lumMod val="65000"/>
                  </a:schemeClr>
                </a:solidFill>
                <a:effectLst/>
                <a:uLnTx/>
                <a:uFillTx/>
                <a:latin typeface="Verdana" pitchFamily="34" charset="0"/>
                <a:ea typeface="+mn-ea"/>
                <a:cs typeface="+mn-cs"/>
              </a:rPr>
              <a:t>working together is success.”</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n-GB" sz="2400" b="0" i="0" u="none" strike="noStrike" kern="1200" cap="none" spc="0" normalizeH="0" baseline="0" noProof="0" dirty="0" smtClean="0">
              <a:ln>
                <a:noFill/>
              </a:ln>
              <a:solidFill>
                <a:srgbClr val="0070C0"/>
              </a:solidFill>
              <a:effectLst/>
              <a:uLnTx/>
              <a:uFillTx/>
              <a:latin typeface="Verdana"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GB" sz="2400" b="0" i="1" u="none" strike="noStrike" kern="1200" cap="none" spc="0" normalizeH="0" baseline="0" noProof="0" dirty="0" smtClean="0">
                <a:ln>
                  <a:noFill/>
                </a:ln>
                <a:solidFill>
                  <a:srgbClr val="0070C0"/>
                </a:solidFill>
                <a:effectLst/>
                <a:uLnTx/>
                <a:uFillTx/>
                <a:latin typeface="Verdana" pitchFamily="34" charset="0"/>
                <a:ea typeface="+mn-ea"/>
                <a:cs typeface="+mn-cs"/>
              </a:rPr>
              <a:t>Henry Ford</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GB"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endParaRPr kumimoji="0" lang="en-GB"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endParaRPr kumimoji="0" lang="en-GB"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GB" sz="16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GB"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endParaRPr kumimoji="0" lang="en-GB"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GB"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GB" sz="20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GB" sz="24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a:ln>
                <a:noFill/>
              </a:ln>
              <a:solidFill>
                <a:schemeClr val="tx1"/>
              </a:solidFill>
              <a:effectLst/>
              <a:uLnTx/>
              <a:uFillTx/>
              <a:latin typeface="Verdana" pitchFamily="34" charset="0"/>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cstate="print"/>
          <a:srcRect/>
          <a:stretch>
            <a:fillRect/>
          </a:stretch>
        </p:blipFill>
        <p:spPr bwMode="auto">
          <a:xfrm>
            <a:off x="4953000" y="0"/>
            <a:ext cx="4191000" cy="6829425"/>
          </a:xfrm>
          <a:prstGeom prst="rect">
            <a:avLst/>
          </a:prstGeom>
          <a:noFill/>
          <a:ln w="9525">
            <a:noFill/>
            <a:miter lim="800000"/>
            <a:headEnd/>
            <a:tailEnd/>
          </a:ln>
        </p:spPr>
      </p:pic>
      <p:sp>
        <p:nvSpPr>
          <p:cNvPr id="7" name="Rectangle 2"/>
          <p:cNvSpPr>
            <a:spLocks/>
          </p:cNvSpPr>
          <p:nvPr/>
        </p:nvSpPr>
        <p:spPr bwMode="auto">
          <a:xfrm>
            <a:off x="0" y="452438"/>
            <a:ext cx="9144000" cy="762000"/>
          </a:xfrm>
          <a:prstGeom prst="rect">
            <a:avLst/>
          </a:prstGeom>
          <a:noFill/>
          <a:ln w="9525">
            <a:noFill/>
            <a:miter lim="800000"/>
            <a:headEnd/>
            <a:tailEnd/>
          </a:ln>
        </p:spPr>
        <p:txBody>
          <a:bodyPr anchor="ctr"/>
          <a:lstStyle/>
          <a:p>
            <a:pPr lvl="1" fontAlgn="auto">
              <a:spcAft>
                <a:spcPts val="0"/>
              </a:spcAft>
              <a:defRPr/>
            </a:pPr>
            <a:endParaRPr lang="en-US" sz="3200" b="1" dirty="0">
              <a:solidFill>
                <a:schemeClr val="tx1">
                  <a:lumMod val="95000"/>
                  <a:lumOff val="5000"/>
                </a:schemeClr>
              </a:solidFill>
              <a:latin typeface="+mn-lt"/>
              <a:cs typeface="+mn-cs"/>
            </a:endParaRPr>
          </a:p>
        </p:txBody>
      </p:sp>
      <p:sp>
        <p:nvSpPr>
          <p:cNvPr id="9" name="Content Placeholder 2"/>
          <p:cNvSpPr>
            <a:spLocks/>
          </p:cNvSpPr>
          <p:nvPr/>
        </p:nvSpPr>
        <p:spPr bwMode="auto">
          <a:xfrm>
            <a:off x="0" y="1743075"/>
            <a:ext cx="9144000" cy="3900488"/>
          </a:xfrm>
          <a:prstGeom prst="rect">
            <a:avLst/>
          </a:prstGeom>
          <a:noFill/>
          <a:ln w="9525">
            <a:noFill/>
            <a:miter lim="800000"/>
            <a:headEnd/>
            <a:tailEnd/>
          </a:ln>
        </p:spPr>
        <p:txBody>
          <a:bodyPr/>
          <a:lstStyle/>
          <a:p>
            <a:pPr marL="800100" lvl="1" indent="-342900" fontAlgn="auto">
              <a:lnSpc>
                <a:spcPct val="90000"/>
              </a:lnSpc>
              <a:spcBef>
                <a:spcPts val="0"/>
              </a:spcBef>
              <a:spcAft>
                <a:spcPts val="0"/>
              </a:spcAft>
              <a:buFont typeface="Arial" charset="0"/>
              <a:buNone/>
              <a:defRPr/>
            </a:pPr>
            <a:endParaRPr lang="en-ZA" dirty="0">
              <a:solidFill>
                <a:schemeClr val="tx1">
                  <a:lumMod val="95000"/>
                  <a:lumOff val="5000"/>
                </a:schemeClr>
              </a:solidFill>
              <a:latin typeface="+mn-lt"/>
              <a:cs typeface="+mn-cs"/>
            </a:endParaRPr>
          </a:p>
          <a:p>
            <a:pPr marL="800100" lvl="1" indent="-342900" fontAlgn="auto">
              <a:lnSpc>
                <a:spcPct val="90000"/>
              </a:lnSpc>
              <a:spcBef>
                <a:spcPts val="0"/>
              </a:spcBef>
              <a:spcAft>
                <a:spcPts val="0"/>
              </a:spcAft>
              <a:defRPr/>
            </a:pPr>
            <a:endParaRPr lang="en-ZA" dirty="0">
              <a:solidFill>
                <a:schemeClr val="tx1">
                  <a:lumMod val="95000"/>
                  <a:lumOff val="5000"/>
                </a:schemeClr>
              </a:solidFill>
              <a:latin typeface="+mn-lt"/>
              <a:cs typeface="+mn-cs"/>
            </a:endParaRPr>
          </a:p>
          <a:p>
            <a:pPr marL="800100" lvl="1" indent="-342900" fontAlgn="auto">
              <a:lnSpc>
                <a:spcPct val="90000"/>
              </a:lnSpc>
              <a:spcBef>
                <a:spcPts val="0"/>
              </a:spcBef>
              <a:spcAft>
                <a:spcPts val="0"/>
              </a:spcAft>
              <a:defRPr/>
            </a:pPr>
            <a:endParaRPr lang="en-ZA" dirty="0">
              <a:solidFill>
                <a:schemeClr val="tx1">
                  <a:lumMod val="95000"/>
                  <a:lumOff val="5000"/>
                </a:schemeClr>
              </a:solidFill>
              <a:latin typeface="+mn-lt"/>
              <a:cs typeface="+mn-cs"/>
            </a:endParaRPr>
          </a:p>
        </p:txBody>
      </p:sp>
      <p:grpSp>
        <p:nvGrpSpPr>
          <p:cNvPr id="2" name="Group 17"/>
          <p:cNvGrpSpPr/>
          <p:nvPr/>
        </p:nvGrpSpPr>
        <p:grpSpPr>
          <a:xfrm>
            <a:off x="152400" y="0"/>
            <a:ext cx="8991600" cy="6858000"/>
            <a:chOff x="152400" y="0"/>
            <a:chExt cx="8991600" cy="6858000"/>
          </a:xfrm>
        </p:grpSpPr>
        <p:sp>
          <p:nvSpPr>
            <p:cNvPr id="11" name="Rectangle 10"/>
            <p:cNvSpPr/>
            <p:nvPr/>
          </p:nvSpPr>
          <p:spPr>
            <a:xfrm>
              <a:off x="4643438" y="0"/>
              <a:ext cx="4500562" cy="6858000"/>
            </a:xfrm>
            <a:prstGeom prst="rect">
              <a:avLst/>
            </a:prstGeom>
            <a:solidFill>
              <a:schemeClr val="bg1">
                <a:alpha val="66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ZA"/>
            </a:p>
          </p:txBody>
        </p:sp>
        <p:pic>
          <p:nvPicPr>
            <p:cNvPr id="3077" name="Picture 8" descr="SAWEA_logo_pre-final.TIF"/>
            <p:cNvPicPr>
              <a:picLocks noChangeAspect="1"/>
            </p:cNvPicPr>
            <p:nvPr/>
          </p:nvPicPr>
          <p:blipFill>
            <a:blip r:embed="rId3" cstate="print"/>
            <a:srcRect/>
            <a:stretch>
              <a:fillRect/>
            </a:stretch>
          </p:blipFill>
          <p:spPr bwMode="auto">
            <a:xfrm>
              <a:off x="152400" y="6019800"/>
              <a:ext cx="2447925" cy="684213"/>
            </a:xfrm>
            <a:prstGeom prst="rect">
              <a:avLst/>
            </a:prstGeom>
            <a:noFill/>
            <a:ln w="9525">
              <a:noFill/>
              <a:miter lim="800000"/>
              <a:headEnd/>
              <a:tailEnd/>
            </a:ln>
          </p:spPr>
        </p:pic>
        <p:cxnSp>
          <p:nvCxnSpPr>
            <p:cNvPr id="12" name="Straight Connector 11"/>
            <p:cNvCxnSpPr/>
            <p:nvPr/>
          </p:nvCxnSpPr>
          <p:spPr>
            <a:xfrm>
              <a:off x="1219200" y="6248400"/>
              <a:ext cx="762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4" name="Title 13"/>
          <p:cNvSpPr>
            <a:spLocks noGrp="1"/>
          </p:cNvSpPr>
          <p:nvPr>
            <p:ph type="title"/>
          </p:nvPr>
        </p:nvSpPr>
        <p:spPr/>
        <p:txBody>
          <a:bodyPr/>
          <a:lstStyle/>
          <a:p>
            <a:pPr algn="l"/>
            <a:r>
              <a:rPr lang="en-GB" sz="2800" dirty="0" smtClean="0">
                <a:solidFill>
                  <a:schemeClr val="bg1">
                    <a:lumMod val="65000"/>
                  </a:schemeClr>
                </a:solidFill>
                <a:latin typeface="Verdana" pitchFamily="34" charset="0"/>
              </a:rPr>
              <a:t>Who we are</a:t>
            </a:r>
            <a:endParaRPr lang="en-US" sz="2800" dirty="0">
              <a:solidFill>
                <a:schemeClr val="bg1">
                  <a:lumMod val="65000"/>
                </a:schemeClr>
              </a:solidFill>
              <a:latin typeface="Verdana" pitchFamily="34" charset="0"/>
            </a:endParaRPr>
          </a:p>
        </p:txBody>
      </p:sp>
      <p:sp>
        <p:nvSpPr>
          <p:cNvPr id="15" name="Content Placeholder 14"/>
          <p:cNvSpPr>
            <a:spLocks noGrp="1"/>
          </p:cNvSpPr>
          <p:nvPr>
            <p:ph idx="1"/>
          </p:nvPr>
        </p:nvSpPr>
        <p:spPr/>
        <p:txBody>
          <a:bodyPr/>
          <a:lstStyle/>
          <a:p>
            <a:pPr>
              <a:buNone/>
            </a:pPr>
            <a:endParaRPr lang="en-GB" sz="2000" dirty="0" smtClean="0">
              <a:latin typeface="Verdana" pitchFamily="34" charset="0"/>
            </a:endParaRPr>
          </a:p>
          <a:p>
            <a:endParaRPr lang="en-GB" sz="2000" dirty="0" smtClean="0">
              <a:latin typeface="Verdana" pitchFamily="34" charset="0"/>
            </a:endParaRPr>
          </a:p>
          <a:p>
            <a:pPr lvl="1"/>
            <a:endParaRPr lang="en-GB" sz="2000" dirty="0" smtClean="0">
              <a:latin typeface="Verdana" pitchFamily="34" charset="0"/>
            </a:endParaRPr>
          </a:p>
          <a:p>
            <a:endParaRPr lang="en-GB" sz="2400" dirty="0" smtClean="0">
              <a:latin typeface="Verdana" pitchFamily="34" charset="0"/>
            </a:endParaRPr>
          </a:p>
          <a:p>
            <a:endParaRPr lang="en-US" sz="2400" dirty="0">
              <a:latin typeface="Verdana" pitchFamily="34" charset="0"/>
            </a:endParaRPr>
          </a:p>
        </p:txBody>
      </p:sp>
      <p:sp>
        <p:nvSpPr>
          <p:cNvPr id="13" name="Rectangle 12"/>
          <p:cNvSpPr/>
          <p:nvPr/>
        </p:nvSpPr>
        <p:spPr>
          <a:xfrm>
            <a:off x="1259632" y="1556792"/>
            <a:ext cx="5296643" cy="3770263"/>
          </a:xfrm>
          <a:prstGeom prst="rect">
            <a:avLst/>
          </a:prstGeom>
          <a:noFill/>
        </p:spPr>
        <p:txBody>
          <a:bodyPr wrap="none" lIns="91440" tIns="45720" rIns="91440" bIns="45720">
            <a:spAutoFit/>
          </a:bodyPr>
          <a:lstStyle/>
          <a:p>
            <a:pPr algn="ctr"/>
            <a:r>
              <a:rPr lang="en-US" sz="239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100</a:t>
            </a:r>
            <a:endParaRPr lang="en-US" sz="239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cstate="print"/>
          <a:srcRect/>
          <a:stretch>
            <a:fillRect/>
          </a:stretch>
        </p:blipFill>
        <p:spPr bwMode="auto">
          <a:xfrm>
            <a:off x="4953000" y="0"/>
            <a:ext cx="4191000" cy="6829425"/>
          </a:xfrm>
          <a:prstGeom prst="rect">
            <a:avLst/>
          </a:prstGeom>
          <a:noFill/>
          <a:ln w="9525">
            <a:noFill/>
            <a:miter lim="800000"/>
            <a:headEnd/>
            <a:tailEnd/>
          </a:ln>
        </p:spPr>
      </p:pic>
      <p:sp>
        <p:nvSpPr>
          <p:cNvPr id="7" name="Rectangle 2"/>
          <p:cNvSpPr>
            <a:spLocks/>
          </p:cNvSpPr>
          <p:nvPr/>
        </p:nvSpPr>
        <p:spPr bwMode="auto">
          <a:xfrm>
            <a:off x="0" y="452438"/>
            <a:ext cx="9144000" cy="762000"/>
          </a:xfrm>
          <a:prstGeom prst="rect">
            <a:avLst/>
          </a:prstGeom>
          <a:noFill/>
          <a:ln w="9525">
            <a:noFill/>
            <a:miter lim="800000"/>
            <a:headEnd/>
            <a:tailEnd/>
          </a:ln>
        </p:spPr>
        <p:txBody>
          <a:bodyPr anchor="ctr"/>
          <a:lstStyle/>
          <a:p>
            <a:pPr lvl="1" fontAlgn="auto">
              <a:spcAft>
                <a:spcPts val="0"/>
              </a:spcAft>
              <a:defRPr/>
            </a:pPr>
            <a:endParaRPr lang="en-US" sz="3200" b="1" dirty="0">
              <a:solidFill>
                <a:schemeClr val="tx1">
                  <a:lumMod val="95000"/>
                  <a:lumOff val="5000"/>
                </a:schemeClr>
              </a:solidFill>
              <a:latin typeface="+mn-lt"/>
              <a:cs typeface="+mn-cs"/>
            </a:endParaRPr>
          </a:p>
        </p:txBody>
      </p:sp>
      <p:sp>
        <p:nvSpPr>
          <p:cNvPr id="9" name="Content Placeholder 2"/>
          <p:cNvSpPr>
            <a:spLocks/>
          </p:cNvSpPr>
          <p:nvPr/>
        </p:nvSpPr>
        <p:spPr bwMode="auto">
          <a:xfrm>
            <a:off x="0" y="1743075"/>
            <a:ext cx="9144000" cy="3900488"/>
          </a:xfrm>
          <a:prstGeom prst="rect">
            <a:avLst/>
          </a:prstGeom>
          <a:noFill/>
          <a:ln w="9525">
            <a:noFill/>
            <a:miter lim="800000"/>
            <a:headEnd/>
            <a:tailEnd/>
          </a:ln>
        </p:spPr>
        <p:txBody>
          <a:bodyPr/>
          <a:lstStyle/>
          <a:p>
            <a:pPr marL="800100" lvl="1" indent="-342900" fontAlgn="auto">
              <a:lnSpc>
                <a:spcPct val="90000"/>
              </a:lnSpc>
              <a:spcBef>
                <a:spcPts val="0"/>
              </a:spcBef>
              <a:spcAft>
                <a:spcPts val="0"/>
              </a:spcAft>
              <a:buFont typeface="Arial" charset="0"/>
              <a:buNone/>
              <a:defRPr/>
            </a:pPr>
            <a:endParaRPr lang="en-ZA" dirty="0">
              <a:solidFill>
                <a:schemeClr val="tx1">
                  <a:lumMod val="95000"/>
                  <a:lumOff val="5000"/>
                </a:schemeClr>
              </a:solidFill>
              <a:latin typeface="+mn-lt"/>
              <a:cs typeface="+mn-cs"/>
            </a:endParaRPr>
          </a:p>
          <a:p>
            <a:pPr marL="800100" lvl="1" indent="-342900" fontAlgn="auto">
              <a:lnSpc>
                <a:spcPct val="90000"/>
              </a:lnSpc>
              <a:spcBef>
                <a:spcPts val="0"/>
              </a:spcBef>
              <a:spcAft>
                <a:spcPts val="0"/>
              </a:spcAft>
              <a:defRPr/>
            </a:pPr>
            <a:endParaRPr lang="en-ZA" dirty="0">
              <a:solidFill>
                <a:schemeClr val="tx1">
                  <a:lumMod val="95000"/>
                  <a:lumOff val="5000"/>
                </a:schemeClr>
              </a:solidFill>
              <a:latin typeface="+mn-lt"/>
              <a:cs typeface="+mn-cs"/>
            </a:endParaRPr>
          </a:p>
          <a:p>
            <a:pPr marL="800100" lvl="1" indent="-342900" fontAlgn="auto">
              <a:lnSpc>
                <a:spcPct val="90000"/>
              </a:lnSpc>
              <a:spcBef>
                <a:spcPts val="0"/>
              </a:spcBef>
              <a:spcAft>
                <a:spcPts val="0"/>
              </a:spcAft>
              <a:defRPr/>
            </a:pPr>
            <a:endParaRPr lang="en-ZA" dirty="0">
              <a:solidFill>
                <a:schemeClr val="tx1">
                  <a:lumMod val="95000"/>
                  <a:lumOff val="5000"/>
                </a:schemeClr>
              </a:solidFill>
              <a:latin typeface="+mn-lt"/>
              <a:cs typeface="+mn-cs"/>
            </a:endParaRPr>
          </a:p>
        </p:txBody>
      </p:sp>
      <p:grpSp>
        <p:nvGrpSpPr>
          <p:cNvPr id="2" name="Group 17"/>
          <p:cNvGrpSpPr/>
          <p:nvPr/>
        </p:nvGrpSpPr>
        <p:grpSpPr>
          <a:xfrm>
            <a:off x="152400" y="0"/>
            <a:ext cx="8991600" cy="6858000"/>
            <a:chOff x="152400" y="0"/>
            <a:chExt cx="8991600" cy="6858000"/>
          </a:xfrm>
        </p:grpSpPr>
        <p:sp>
          <p:nvSpPr>
            <p:cNvPr id="11" name="Rectangle 10"/>
            <p:cNvSpPr/>
            <p:nvPr/>
          </p:nvSpPr>
          <p:spPr>
            <a:xfrm>
              <a:off x="4643438" y="0"/>
              <a:ext cx="4500562" cy="6858000"/>
            </a:xfrm>
            <a:prstGeom prst="rect">
              <a:avLst/>
            </a:prstGeom>
            <a:solidFill>
              <a:schemeClr val="bg1">
                <a:alpha val="66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ZA"/>
            </a:p>
          </p:txBody>
        </p:sp>
        <p:pic>
          <p:nvPicPr>
            <p:cNvPr id="3077" name="Picture 8" descr="SAWEA_logo_pre-final.TIF"/>
            <p:cNvPicPr>
              <a:picLocks noChangeAspect="1"/>
            </p:cNvPicPr>
            <p:nvPr/>
          </p:nvPicPr>
          <p:blipFill>
            <a:blip r:embed="rId3" cstate="print"/>
            <a:srcRect/>
            <a:stretch>
              <a:fillRect/>
            </a:stretch>
          </p:blipFill>
          <p:spPr bwMode="auto">
            <a:xfrm>
              <a:off x="152400" y="6019800"/>
              <a:ext cx="2447925" cy="684213"/>
            </a:xfrm>
            <a:prstGeom prst="rect">
              <a:avLst/>
            </a:prstGeom>
            <a:noFill/>
            <a:ln w="9525">
              <a:noFill/>
              <a:miter lim="800000"/>
              <a:headEnd/>
              <a:tailEnd/>
            </a:ln>
          </p:spPr>
        </p:pic>
        <p:cxnSp>
          <p:nvCxnSpPr>
            <p:cNvPr id="12" name="Straight Connector 11"/>
            <p:cNvCxnSpPr/>
            <p:nvPr/>
          </p:nvCxnSpPr>
          <p:spPr>
            <a:xfrm>
              <a:off x="1219200" y="6248400"/>
              <a:ext cx="762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4" name="Title 13"/>
          <p:cNvSpPr>
            <a:spLocks noGrp="1"/>
          </p:cNvSpPr>
          <p:nvPr>
            <p:ph type="title"/>
          </p:nvPr>
        </p:nvSpPr>
        <p:spPr/>
        <p:txBody>
          <a:bodyPr/>
          <a:lstStyle/>
          <a:p>
            <a:pPr algn="l"/>
            <a:r>
              <a:rPr lang="en-GB" dirty="0" smtClean="0">
                <a:solidFill>
                  <a:schemeClr val="bg1">
                    <a:lumMod val="65000"/>
                  </a:schemeClr>
                </a:solidFill>
              </a:rPr>
              <a:t>Who we are</a:t>
            </a:r>
            <a:endParaRPr lang="en-US" sz="2800" dirty="0">
              <a:solidFill>
                <a:schemeClr val="bg1">
                  <a:lumMod val="65000"/>
                </a:schemeClr>
              </a:solidFill>
              <a:latin typeface="Verdana" pitchFamily="34" charset="0"/>
            </a:endParaRPr>
          </a:p>
        </p:txBody>
      </p:sp>
      <p:sp>
        <p:nvSpPr>
          <p:cNvPr id="15" name="Content Placeholder 14"/>
          <p:cNvSpPr>
            <a:spLocks noGrp="1"/>
          </p:cNvSpPr>
          <p:nvPr>
            <p:ph idx="1"/>
          </p:nvPr>
        </p:nvSpPr>
        <p:spPr/>
        <p:txBody>
          <a:bodyPr/>
          <a:lstStyle/>
          <a:p>
            <a:r>
              <a:rPr lang="en-GB" sz="2000" dirty="0" smtClean="0">
                <a:latin typeface="Verdana" pitchFamily="34" charset="0"/>
              </a:rPr>
              <a:t>The national </a:t>
            </a:r>
            <a:r>
              <a:rPr lang="en-GB" sz="2000" dirty="0" smtClean="0">
                <a:latin typeface="Verdana" pitchFamily="34" charset="0"/>
              </a:rPr>
              <a:t>wind industry body in SA</a:t>
            </a:r>
          </a:p>
          <a:p>
            <a:r>
              <a:rPr lang="en-GB" sz="2000" dirty="0" smtClean="0">
                <a:latin typeface="Verdana" pitchFamily="34" charset="0"/>
              </a:rPr>
              <a:t>NPO</a:t>
            </a:r>
          </a:p>
          <a:p>
            <a:r>
              <a:rPr lang="en-GB" dirty="0" smtClean="0"/>
              <a:t>Over 100 members</a:t>
            </a:r>
          </a:p>
          <a:p>
            <a:r>
              <a:rPr lang="en-GB" dirty="0" smtClean="0"/>
              <a:t>Mission</a:t>
            </a:r>
          </a:p>
          <a:p>
            <a:pPr lvl="1"/>
            <a:r>
              <a:rPr lang="en-US" i="1" dirty="0" smtClean="0"/>
              <a:t>“SAWEA’s primary purpose is to promote the sustainable use of wind energy in South Africa acting as a central point of contact for information for its members, and as a group promoting wind energy to government, industry, the media and the public.”</a:t>
            </a:r>
            <a:endParaRPr lang="en-GB" sz="1800" i="1" dirty="0" smtClean="0">
              <a:latin typeface="Verdana" pitchFamily="34" charset="0"/>
            </a:endParaRPr>
          </a:p>
          <a:p>
            <a:endParaRPr lang="en-GB" dirty="0" smtClean="0"/>
          </a:p>
          <a:p>
            <a:pPr>
              <a:buNone/>
            </a:pPr>
            <a:endParaRPr lang="en-GB" sz="2000" dirty="0" smtClean="0">
              <a:latin typeface="Verdana" pitchFamily="34" charset="0"/>
            </a:endParaRPr>
          </a:p>
          <a:p>
            <a:endParaRPr lang="en-GB" sz="2000" dirty="0" smtClean="0">
              <a:latin typeface="Verdana" pitchFamily="34" charset="0"/>
            </a:endParaRPr>
          </a:p>
          <a:p>
            <a:pPr lvl="1"/>
            <a:endParaRPr lang="en-GB" sz="2000" dirty="0" smtClean="0">
              <a:latin typeface="Verdana" pitchFamily="34" charset="0"/>
            </a:endParaRPr>
          </a:p>
          <a:p>
            <a:endParaRPr lang="en-GB" sz="2400" dirty="0" smtClean="0">
              <a:latin typeface="Verdana" pitchFamily="34" charset="0"/>
            </a:endParaRPr>
          </a:p>
          <a:p>
            <a:endParaRPr lang="en-US" sz="2400" dirty="0">
              <a:latin typeface="Verdan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cstate="print"/>
          <a:srcRect/>
          <a:stretch>
            <a:fillRect/>
          </a:stretch>
        </p:blipFill>
        <p:spPr bwMode="auto">
          <a:xfrm>
            <a:off x="4953000" y="0"/>
            <a:ext cx="4191000" cy="6829425"/>
          </a:xfrm>
          <a:prstGeom prst="rect">
            <a:avLst/>
          </a:prstGeom>
          <a:noFill/>
          <a:ln w="9525">
            <a:noFill/>
            <a:miter lim="800000"/>
            <a:headEnd/>
            <a:tailEnd/>
          </a:ln>
        </p:spPr>
      </p:pic>
      <p:sp>
        <p:nvSpPr>
          <p:cNvPr id="7" name="Rectangle 2"/>
          <p:cNvSpPr>
            <a:spLocks/>
          </p:cNvSpPr>
          <p:nvPr/>
        </p:nvSpPr>
        <p:spPr bwMode="auto">
          <a:xfrm>
            <a:off x="0" y="452438"/>
            <a:ext cx="9144000" cy="762000"/>
          </a:xfrm>
          <a:prstGeom prst="rect">
            <a:avLst/>
          </a:prstGeom>
          <a:noFill/>
          <a:ln w="9525">
            <a:noFill/>
            <a:miter lim="800000"/>
            <a:headEnd/>
            <a:tailEnd/>
          </a:ln>
        </p:spPr>
        <p:txBody>
          <a:bodyPr anchor="ctr"/>
          <a:lstStyle/>
          <a:p>
            <a:pPr lvl="1" fontAlgn="auto">
              <a:spcAft>
                <a:spcPts val="0"/>
              </a:spcAft>
              <a:defRPr/>
            </a:pPr>
            <a:endParaRPr lang="en-US" sz="3200" b="1" dirty="0">
              <a:solidFill>
                <a:schemeClr val="tx1">
                  <a:lumMod val="95000"/>
                  <a:lumOff val="5000"/>
                </a:schemeClr>
              </a:solidFill>
              <a:latin typeface="+mn-lt"/>
              <a:cs typeface="+mn-cs"/>
            </a:endParaRPr>
          </a:p>
        </p:txBody>
      </p:sp>
      <p:sp>
        <p:nvSpPr>
          <p:cNvPr id="9" name="Content Placeholder 2"/>
          <p:cNvSpPr>
            <a:spLocks/>
          </p:cNvSpPr>
          <p:nvPr/>
        </p:nvSpPr>
        <p:spPr bwMode="auto">
          <a:xfrm>
            <a:off x="0" y="1743075"/>
            <a:ext cx="9144000" cy="3900488"/>
          </a:xfrm>
          <a:prstGeom prst="rect">
            <a:avLst/>
          </a:prstGeom>
          <a:noFill/>
          <a:ln w="9525">
            <a:noFill/>
            <a:miter lim="800000"/>
            <a:headEnd/>
            <a:tailEnd/>
          </a:ln>
        </p:spPr>
        <p:txBody>
          <a:bodyPr/>
          <a:lstStyle/>
          <a:p>
            <a:pPr marL="800100" lvl="1" indent="-342900" fontAlgn="auto">
              <a:lnSpc>
                <a:spcPct val="90000"/>
              </a:lnSpc>
              <a:spcBef>
                <a:spcPts val="0"/>
              </a:spcBef>
              <a:spcAft>
                <a:spcPts val="0"/>
              </a:spcAft>
              <a:buFont typeface="Arial" charset="0"/>
              <a:buNone/>
              <a:defRPr/>
            </a:pPr>
            <a:endParaRPr lang="en-ZA" dirty="0">
              <a:solidFill>
                <a:schemeClr val="tx1">
                  <a:lumMod val="95000"/>
                  <a:lumOff val="5000"/>
                </a:schemeClr>
              </a:solidFill>
              <a:latin typeface="+mn-lt"/>
              <a:cs typeface="+mn-cs"/>
            </a:endParaRPr>
          </a:p>
          <a:p>
            <a:pPr marL="800100" lvl="1" indent="-342900" fontAlgn="auto">
              <a:lnSpc>
                <a:spcPct val="90000"/>
              </a:lnSpc>
              <a:spcBef>
                <a:spcPts val="0"/>
              </a:spcBef>
              <a:spcAft>
                <a:spcPts val="0"/>
              </a:spcAft>
              <a:defRPr/>
            </a:pPr>
            <a:endParaRPr lang="en-ZA" dirty="0">
              <a:solidFill>
                <a:schemeClr val="tx1">
                  <a:lumMod val="95000"/>
                  <a:lumOff val="5000"/>
                </a:schemeClr>
              </a:solidFill>
              <a:latin typeface="+mn-lt"/>
              <a:cs typeface="+mn-cs"/>
            </a:endParaRPr>
          </a:p>
          <a:p>
            <a:pPr marL="800100" lvl="1" indent="-342900" fontAlgn="auto">
              <a:lnSpc>
                <a:spcPct val="90000"/>
              </a:lnSpc>
              <a:spcBef>
                <a:spcPts val="0"/>
              </a:spcBef>
              <a:spcAft>
                <a:spcPts val="0"/>
              </a:spcAft>
              <a:defRPr/>
            </a:pPr>
            <a:endParaRPr lang="en-ZA" dirty="0">
              <a:solidFill>
                <a:schemeClr val="tx1">
                  <a:lumMod val="95000"/>
                  <a:lumOff val="5000"/>
                </a:schemeClr>
              </a:solidFill>
              <a:latin typeface="+mn-lt"/>
              <a:cs typeface="+mn-cs"/>
            </a:endParaRPr>
          </a:p>
        </p:txBody>
      </p:sp>
      <p:grpSp>
        <p:nvGrpSpPr>
          <p:cNvPr id="2" name="Group 17"/>
          <p:cNvGrpSpPr/>
          <p:nvPr/>
        </p:nvGrpSpPr>
        <p:grpSpPr>
          <a:xfrm>
            <a:off x="152400" y="0"/>
            <a:ext cx="8991600" cy="6858000"/>
            <a:chOff x="152400" y="0"/>
            <a:chExt cx="8991600" cy="6858000"/>
          </a:xfrm>
        </p:grpSpPr>
        <p:sp>
          <p:nvSpPr>
            <p:cNvPr id="11" name="Rectangle 10"/>
            <p:cNvSpPr/>
            <p:nvPr/>
          </p:nvSpPr>
          <p:spPr>
            <a:xfrm>
              <a:off x="4643438" y="0"/>
              <a:ext cx="4500562" cy="6858000"/>
            </a:xfrm>
            <a:prstGeom prst="rect">
              <a:avLst/>
            </a:prstGeom>
            <a:solidFill>
              <a:schemeClr val="bg1">
                <a:alpha val="66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ZA"/>
            </a:p>
          </p:txBody>
        </p:sp>
        <p:pic>
          <p:nvPicPr>
            <p:cNvPr id="3077" name="Picture 8" descr="SAWEA_logo_pre-final.TIF"/>
            <p:cNvPicPr>
              <a:picLocks noChangeAspect="1"/>
            </p:cNvPicPr>
            <p:nvPr/>
          </p:nvPicPr>
          <p:blipFill>
            <a:blip r:embed="rId3" cstate="print"/>
            <a:srcRect/>
            <a:stretch>
              <a:fillRect/>
            </a:stretch>
          </p:blipFill>
          <p:spPr bwMode="auto">
            <a:xfrm>
              <a:off x="152400" y="6019800"/>
              <a:ext cx="2447925" cy="684213"/>
            </a:xfrm>
            <a:prstGeom prst="rect">
              <a:avLst/>
            </a:prstGeom>
            <a:noFill/>
            <a:ln w="9525">
              <a:noFill/>
              <a:miter lim="800000"/>
              <a:headEnd/>
              <a:tailEnd/>
            </a:ln>
          </p:spPr>
        </p:pic>
        <p:cxnSp>
          <p:nvCxnSpPr>
            <p:cNvPr id="12" name="Straight Connector 11"/>
            <p:cNvCxnSpPr/>
            <p:nvPr/>
          </p:nvCxnSpPr>
          <p:spPr>
            <a:xfrm>
              <a:off x="1219200" y="6248400"/>
              <a:ext cx="762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4" name="Title 13"/>
          <p:cNvSpPr>
            <a:spLocks noGrp="1"/>
          </p:cNvSpPr>
          <p:nvPr>
            <p:ph type="title"/>
          </p:nvPr>
        </p:nvSpPr>
        <p:spPr/>
        <p:txBody>
          <a:bodyPr/>
          <a:lstStyle/>
          <a:p>
            <a:pPr algn="l"/>
            <a:endParaRPr lang="en-US" sz="2800" dirty="0">
              <a:solidFill>
                <a:schemeClr val="bg1">
                  <a:lumMod val="65000"/>
                </a:schemeClr>
              </a:solidFill>
              <a:latin typeface="Verdana" pitchFamily="34" charset="0"/>
            </a:endParaRPr>
          </a:p>
        </p:txBody>
      </p:sp>
      <p:sp>
        <p:nvSpPr>
          <p:cNvPr id="15" name="Content Placeholder 14"/>
          <p:cNvSpPr>
            <a:spLocks noGrp="1"/>
          </p:cNvSpPr>
          <p:nvPr>
            <p:ph idx="1"/>
          </p:nvPr>
        </p:nvSpPr>
        <p:spPr/>
        <p:txBody>
          <a:bodyPr/>
          <a:lstStyle/>
          <a:p>
            <a:pPr>
              <a:buNone/>
            </a:pPr>
            <a:endParaRPr lang="en-GB" dirty="0" smtClean="0"/>
          </a:p>
          <a:p>
            <a:pPr>
              <a:buNone/>
            </a:pPr>
            <a:endParaRPr lang="en-GB" sz="2000" dirty="0" smtClean="0">
              <a:latin typeface="Verdana" pitchFamily="34" charset="0"/>
            </a:endParaRPr>
          </a:p>
          <a:p>
            <a:pPr indent="17463">
              <a:buNone/>
            </a:pPr>
            <a:r>
              <a:rPr lang="en-GB" sz="3200" dirty="0" smtClean="0">
                <a:solidFill>
                  <a:schemeClr val="bg1">
                    <a:lumMod val="50000"/>
                  </a:schemeClr>
                </a:solidFill>
                <a:latin typeface="Verdana" pitchFamily="34" charset="0"/>
              </a:rPr>
              <a:t>What </a:t>
            </a:r>
            <a:r>
              <a:rPr lang="en-GB" sz="3200" dirty="0" smtClean="0">
                <a:solidFill>
                  <a:schemeClr val="bg1">
                    <a:lumMod val="50000"/>
                  </a:schemeClr>
                </a:solidFill>
              </a:rPr>
              <a:t>does local economic development actually mean?</a:t>
            </a:r>
            <a:endParaRPr lang="en-GB" sz="3200" dirty="0" smtClean="0">
              <a:solidFill>
                <a:schemeClr val="bg1">
                  <a:lumMod val="50000"/>
                </a:schemeClr>
              </a:solidFill>
              <a:latin typeface="Verdana" pitchFamily="34" charset="0"/>
            </a:endParaRPr>
          </a:p>
          <a:p>
            <a:pPr lvl="1"/>
            <a:endParaRPr lang="en-GB" sz="2000" dirty="0" smtClean="0">
              <a:latin typeface="Verdana" pitchFamily="34" charset="0"/>
            </a:endParaRPr>
          </a:p>
          <a:p>
            <a:endParaRPr lang="en-GB" sz="2400" dirty="0" smtClean="0">
              <a:latin typeface="Verdana" pitchFamily="34" charset="0"/>
            </a:endParaRPr>
          </a:p>
          <a:p>
            <a:endParaRPr lang="en-US" sz="2400" dirty="0">
              <a:latin typeface="Verdan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cstate="print"/>
          <a:srcRect/>
          <a:stretch>
            <a:fillRect/>
          </a:stretch>
        </p:blipFill>
        <p:spPr bwMode="auto">
          <a:xfrm>
            <a:off x="4953000" y="0"/>
            <a:ext cx="4191000" cy="6829425"/>
          </a:xfrm>
          <a:prstGeom prst="rect">
            <a:avLst/>
          </a:prstGeom>
          <a:noFill/>
          <a:ln w="9525">
            <a:noFill/>
            <a:miter lim="800000"/>
            <a:headEnd/>
            <a:tailEnd/>
          </a:ln>
        </p:spPr>
      </p:pic>
      <p:sp>
        <p:nvSpPr>
          <p:cNvPr id="7" name="Rectangle 2"/>
          <p:cNvSpPr>
            <a:spLocks/>
          </p:cNvSpPr>
          <p:nvPr/>
        </p:nvSpPr>
        <p:spPr bwMode="auto">
          <a:xfrm>
            <a:off x="0" y="452438"/>
            <a:ext cx="9144000" cy="762000"/>
          </a:xfrm>
          <a:prstGeom prst="rect">
            <a:avLst/>
          </a:prstGeom>
          <a:noFill/>
          <a:ln w="9525">
            <a:noFill/>
            <a:miter lim="800000"/>
            <a:headEnd/>
            <a:tailEnd/>
          </a:ln>
        </p:spPr>
        <p:txBody>
          <a:bodyPr anchor="ctr"/>
          <a:lstStyle/>
          <a:p>
            <a:pPr lvl="1" fontAlgn="auto">
              <a:spcAft>
                <a:spcPts val="0"/>
              </a:spcAft>
              <a:defRPr/>
            </a:pPr>
            <a:endParaRPr lang="en-US" sz="3200" b="1" dirty="0">
              <a:solidFill>
                <a:schemeClr val="tx1">
                  <a:lumMod val="95000"/>
                  <a:lumOff val="5000"/>
                </a:schemeClr>
              </a:solidFill>
              <a:latin typeface="+mn-lt"/>
              <a:cs typeface="+mn-cs"/>
            </a:endParaRPr>
          </a:p>
        </p:txBody>
      </p:sp>
      <p:sp>
        <p:nvSpPr>
          <p:cNvPr id="9" name="Content Placeholder 2"/>
          <p:cNvSpPr>
            <a:spLocks/>
          </p:cNvSpPr>
          <p:nvPr/>
        </p:nvSpPr>
        <p:spPr bwMode="auto">
          <a:xfrm>
            <a:off x="0" y="1743075"/>
            <a:ext cx="9144000" cy="3900488"/>
          </a:xfrm>
          <a:prstGeom prst="rect">
            <a:avLst/>
          </a:prstGeom>
          <a:noFill/>
          <a:ln w="9525">
            <a:noFill/>
            <a:miter lim="800000"/>
            <a:headEnd/>
            <a:tailEnd/>
          </a:ln>
        </p:spPr>
        <p:txBody>
          <a:bodyPr/>
          <a:lstStyle/>
          <a:p>
            <a:pPr marL="800100" lvl="1" indent="-342900" fontAlgn="auto">
              <a:lnSpc>
                <a:spcPct val="90000"/>
              </a:lnSpc>
              <a:spcBef>
                <a:spcPts val="0"/>
              </a:spcBef>
              <a:spcAft>
                <a:spcPts val="0"/>
              </a:spcAft>
              <a:buFont typeface="Arial" charset="0"/>
              <a:buNone/>
              <a:defRPr/>
            </a:pPr>
            <a:endParaRPr lang="en-ZA" dirty="0">
              <a:solidFill>
                <a:schemeClr val="tx1">
                  <a:lumMod val="95000"/>
                  <a:lumOff val="5000"/>
                </a:schemeClr>
              </a:solidFill>
              <a:latin typeface="+mn-lt"/>
              <a:cs typeface="+mn-cs"/>
            </a:endParaRPr>
          </a:p>
          <a:p>
            <a:pPr marL="800100" lvl="1" indent="-342900" fontAlgn="auto">
              <a:lnSpc>
                <a:spcPct val="90000"/>
              </a:lnSpc>
              <a:spcBef>
                <a:spcPts val="0"/>
              </a:spcBef>
              <a:spcAft>
                <a:spcPts val="0"/>
              </a:spcAft>
              <a:defRPr/>
            </a:pPr>
            <a:endParaRPr lang="en-ZA" dirty="0">
              <a:solidFill>
                <a:schemeClr val="tx1">
                  <a:lumMod val="95000"/>
                  <a:lumOff val="5000"/>
                </a:schemeClr>
              </a:solidFill>
              <a:latin typeface="+mn-lt"/>
              <a:cs typeface="+mn-cs"/>
            </a:endParaRPr>
          </a:p>
          <a:p>
            <a:pPr marL="800100" lvl="1" indent="-342900" fontAlgn="auto">
              <a:lnSpc>
                <a:spcPct val="90000"/>
              </a:lnSpc>
              <a:spcBef>
                <a:spcPts val="0"/>
              </a:spcBef>
              <a:spcAft>
                <a:spcPts val="0"/>
              </a:spcAft>
              <a:defRPr/>
            </a:pPr>
            <a:endParaRPr lang="en-ZA" dirty="0">
              <a:solidFill>
                <a:schemeClr val="tx1">
                  <a:lumMod val="95000"/>
                  <a:lumOff val="5000"/>
                </a:schemeClr>
              </a:solidFill>
              <a:latin typeface="+mn-lt"/>
              <a:cs typeface="+mn-cs"/>
            </a:endParaRPr>
          </a:p>
        </p:txBody>
      </p:sp>
      <p:grpSp>
        <p:nvGrpSpPr>
          <p:cNvPr id="2" name="Group 17"/>
          <p:cNvGrpSpPr/>
          <p:nvPr/>
        </p:nvGrpSpPr>
        <p:grpSpPr>
          <a:xfrm>
            <a:off x="152400" y="0"/>
            <a:ext cx="8991600" cy="6858000"/>
            <a:chOff x="152400" y="0"/>
            <a:chExt cx="8991600" cy="6858000"/>
          </a:xfrm>
        </p:grpSpPr>
        <p:sp>
          <p:nvSpPr>
            <p:cNvPr id="11" name="Rectangle 10"/>
            <p:cNvSpPr/>
            <p:nvPr/>
          </p:nvSpPr>
          <p:spPr>
            <a:xfrm>
              <a:off x="4643438" y="0"/>
              <a:ext cx="4500562" cy="6858000"/>
            </a:xfrm>
            <a:prstGeom prst="rect">
              <a:avLst/>
            </a:prstGeom>
            <a:solidFill>
              <a:schemeClr val="bg1">
                <a:alpha val="66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ZA"/>
            </a:p>
          </p:txBody>
        </p:sp>
        <p:pic>
          <p:nvPicPr>
            <p:cNvPr id="3077" name="Picture 8" descr="SAWEA_logo_pre-final.TIF"/>
            <p:cNvPicPr>
              <a:picLocks noChangeAspect="1"/>
            </p:cNvPicPr>
            <p:nvPr/>
          </p:nvPicPr>
          <p:blipFill>
            <a:blip r:embed="rId3" cstate="print"/>
            <a:srcRect/>
            <a:stretch>
              <a:fillRect/>
            </a:stretch>
          </p:blipFill>
          <p:spPr bwMode="auto">
            <a:xfrm>
              <a:off x="152400" y="6019800"/>
              <a:ext cx="2447925" cy="684213"/>
            </a:xfrm>
            <a:prstGeom prst="rect">
              <a:avLst/>
            </a:prstGeom>
            <a:noFill/>
            <a:ln w="9525">
              <a:noFill/>
              <a:miter lim="800000"/>
              <a:headEnd/>
              <a:tailEnd/>
            </a:ln>
          </p:spPr>
        </p:pic>
        <p:cxnSp>
          <p:nvCxnSpPr>
            <p:cNvPr id="12" name="Straight Connector 11"/>
            <p:cNvCxnSpPr/>
            <p:nvPr/>
          </p:nvCxnSpPr>
          <p:spPr>
            <a:xfrm>
              <a:off x="1219200" y="6248400"/>
              <a:ext cx="762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4" name="Title 13"/>
          <p:cNvSpPr>
            <a:spLocks noGrp="1"/>
          </p:cNvSpPr>
          <p:nvPr>
            <p:ph type="title"/>
          </p:nvPr>
        </p:nvSpPr>
        <p:spPr/>
        <p:txBody>
          <a:bodyPr/>
          <a:lstStyle/>
          <a:p>
            <a:pPr algn="l"/>
            <a:r>
              <a:rPr lang="en-GB" sz="2800" dirty="0" smtClean="0">
                <a:solidFill>
                  <a:schemeClr val="bg1">
                    <a:lumMod val="65000"/>
                  </a:schemeClr>
                </a:solidFill>
                <a:latin typeface="Verdana" pitchFamily="34" charset="0"/>
              </a:rPr>
              <a:t>LED Definitions - GTZ</a:t>
            </a:r>
            <a:endParaRPr lang="en-US" sz="2800" dirty="0">
              <a:solidFill>
                <a:schemeClr val="bg1">
                  <a:lumMod val="65000"/>
                </a:schemeClr>
              </a:solidFill>
              <a:latin typeface="Verdana" pitchFamily="34" charset="0"/>
            </a:endParaRPr>
          </a:p>
        </p:txBody>
      </p:sp>
      <p:sp>
        <p:nvSpPr>
          <p:cNvPr id="15" name="Content Placeholder 14"/>
          <p:cNvSpPr>
            <a:spLocks noGrp="1"/>
          </p:cNvSpPr>
          <p:nvPr>
            <p:ph idx="1"/>
          </p:nvPr>
        </p:nvSpPr>
        <p:spPr>
          <a:xfrm>
            <a:off x="457200" y="1600200"/>
            <a:ext cx="6419056" cy="4525963"/>
          </a:xfrm>
        </p:spPr>
        <p:txBody>
          <a:bodyPr/>
          <a:lstStyle/>
          <a:p>
            <a:r>
              <a:rPr lang="en-US" dirty="0" smtClean="0"/>
              <a:t>" LED is an ongoing process by which key stakeholders and institutions from all spheres of society, the public and private sector as well as civil society, work jointly to create a unique advantage for the locality and its firms, tackle market failures, remove bureaucratic obstacles for local businesses and strengthen the competitiveness of local firms." </a:t>
            </a:r>
          </a:p>
          <a:p>
            <a:endParaRPr lang="en-GB" sz="1600" dirty="0" smtClean="0">
              <a:latin typeface="Verdana" pitchFamily="34" charset="0"/>
            </a:endParaRPr>
          </a:p>
          <a:p>
            <a:endParaRPr lang="en-GB" sz="1800" dirty="0" smtClean="0">
              <a:latin typeface="Verdana" pitchFamily="34" charset="0"/>
            </a:endParaRPr>
          </a:p>
          <a:p>
            <a:pPr lvl="1"/>
            <a:endParaRPr lang="en-GB" dirty="0" smtClean="0">
              <a:latin typeface="Verdana" pitchFamily="34" charset="0"/>
            </a:endParaRPr>
          </a:p>
          <a:p>
            <a:endParaRPr lang="en-GB" dirty="0" smtClean="0">
              <a:latin typeface="Verdana" pitchFamily="34" charset="0"/>
            </a:endParaRPr>
          </a:p>
          <a:p>
            <a:endParaRPr lang="en-US" dirty="0">
              <a:latin typeface="Verdan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cstate="print"/>
          <a:srcRect/>
          <a:stretch>
            <a:fillRect/>
          </a:stretch>
        </p:blipFill>
        <p:spPr bwMode="auto">
          <a:xfrm>
            <a:off x="4953000" y="0"/>
            <a:ext cx="4191000" cy="6829425"/>
          </a:xfrm>
          <a:prstGeom prst="rect">
            <a:avLst/>
          </a:prstGeom>
          <a:noFill/>
          <a:ln w="9525">
            <a:noFill/>
            <a:miter lim="800000"/>
            <a:headEnd/>
            <a:tailEnd/>
          </a:ln>
        </p:spPr>
      </p:pic>
      <p:sp>
        <p:nvSpPr>
          <p:cNvPr id="7" name="Rectangle 2"/>
          <p:cNvSpPr>
            <a:spLocks/>
          </p:cNvSpPr>
          <p:nvPr/>
        </p:nvSpPr>
        <p:spPr bwMode="auto">
          <a:xfrm>
            <a:off x="0" y="452438"/>
            <a:ext cx="9144000" cy="762000"/>
          </a:xfrm>
          <a:prstGeom prst="rect">
            <a:avLst/>
          </a:prstGeom>
          <a:noFill/>
          <a:ln w="9525">
            <a:noFill/>
            <a:miter lim="800000"/>
            <a:headEnd/>
            <a:tailEnd/>
          </a:ln>
        </p:spPr>
        <p:txBody>
          <a:bodyPr anchor="ctr"/>
          <a:lstStyle/>
          <a:p>
            <a:pPr lvl="1" fontAlgn="auto">
              <a:spcAft>
                <a:spcPts val="0"/>
              </a:spcAft>
              <a:defRPr/>
            </a:pPr>
            <a:endParaRPr lang="en-US" sz="3200" b="1" dirty="0">
              <a:solidFill>
                <a:schemeClr val="tx1">
                  <a:lumMod val="95000"/>
                  <a:lumOff val="5000"/>
                </a:schemeClr>
              </a:solidFill>
              <a:latin typeface="+mn-lt"/>
              <a:cs typeface="+mn-cs"/>
            </a:endParaRPr>
          </a:p>
        </p:txBody>
      </p:sp>
      <p:sp>
        <p:nvSpPr>
          <p:cNvPr id="9" name="Content Placeholder 2"/>
          <p:cNvSpPr>
            <a:spLocks/>
          </p:cNvSpPr>
          <p:nvPr/>
        </p:nvSpPr>
        <p:spPr bwMode="auto">
          <a:xfrm>
            <a:off x="0" y="1743075"/>
            <a:ext cx="9144000" cy="3900488"/>
          </a:xfrm>
          <a:prstGeom prst="rect">
            <a:avLst/>
          </a:prstGeom>
          <a:noFill/>
          <a:ln w="9525">
            <a:noFill/>
            <a:miter lim="800000"/>
            <a:headEnd/>
            <a:tailEnd/>
          </a:ln>
        </p:spPr>
        <p:txBody>
          <a:bodyPr/>
          <a:lstStyle/>
          <a:p>
            <a:pPr marL="800100" lvl="1" indent="-342900" fontAlgn="auto">
              <a:lnSpc>
                <a:spcPct val="90000"/>
              </a:lnSpc>
              <a:spcBef>
                <a:spcPts val="0"/>
              </a:spcBef>
              <a:spcAft>
                <a:spcPts val="0"/>
              </a:spcAft>
              <a:buFont typeface="Arial" charset="0"/>
              <a:buNone/>
              <a:defRPr/>
            </a:pPr>
            <a:endParaRPr lang="en-ZA" dirty="0">
              <a:solidFill>
                <a:schemeClr val="tx1">
                  <a:lumMod val="95000"/>
                  <a:lumOff val="5000"/>
                </a:schemeClr>
              </a:solidFill>
              <a:latin typeface="+mn-lt"/>
              <a:cs typeface="+mn-cs"/>
            </a:endParaRPr>
          </a:p>
          <a:p>
            <a:pPr marL="800100" lvl="1" indent="-342900" fontAlgn="auto">
              <a:lnSpc>
                <a:spcPct val="90000"/>
              </a:lnSpc>
              <a:spcBef>
                <a:spcPts val="0"/>
              </a:spcBef>
              <a:spcAft>
                <a:spcPts val="0"/>
              </a:spcAft>
              <a:defRPr/>
            </a:pPr>
            <a:endParaRPr lang="en-ZA" dirty="0">
              <a:solidFill>
                <a:schemeClr val="tx1">
                  <a:lumMod val="95000"/>
                  <a:lumOff val="5000"/>
                </a:schemeClr>
              </a:solidFill>
              <a:latin typeface="+mn-lt"/>
              <a:cs typeface="+mn-cs"/>
            </a:endParaRPr>
          </a:p>
          <a:p>
            <a:pPr marL="800100" lvl="1" indent="-342900" fontAlgn="auto">
              <a:lnSpc>
                <a:spcPct val="90000"/>
              </a:lnSpc>
              <a:spcBef>
                <a:spcPts val="0"/>
              </a:spcBef>
              <a:spcAft>
                <a:spcPts val="0"/>
              </a:spcAft>
              <a:defRPr/>
            </a:pPr>
            <a:endParaRPr lang="en-ZA" dirty="0">
              <a:solidFill>
                <a:schemeClr val="tx1">
                  <a:lumMod val="95000"/>
                  <a:lumOff val="5000"/>
                </a:schemeClr>
              </a:solidFill>
              <a:latin typeface="+mn-lt"/>
              <a:cs typeface="+mn-cs"/>
            </a:endParaRPr>
          </a:p>
        </p:txBody>
      </p:sp>
      <p:grpSp>
        <p:nvGrpSpPr>
          <p:cNvPr id="2" name="Group 17"/>
          <p:cNvGrpSpPr/>
          <p:nvPr/>
        </p:nvGrpSpPr>
        <p:grpSpPr>
          <a:xfrm>
            <a:off x="152400" y="0"/>
            <a:ext cx="8991600" cy="6858000"/>
            <a:chOff x="152400" y="0"/>
            <a:chExt cx="8991600" cy="6858000"/>
          </a:xfrm>
        </p:grpSpPr>
        <p:sp>
          <p:nvSpPr>
            <p:cNvPr id="11" name="Rectangle 10"/>
            <p:cNvSpPr/>
            <p:nvPr/>
          </p:nvSpPr>
          <p:spPr>
            <a:xfrm>
              <a:off x="4643438" y="0"/>
              <a:ext cx="4500562" cy="6858000"/>
            </a:xfrm>
            <a:prstGeom prst="rect">
              <a:avLst/>
            </a:prstGeom>
            <a:solidFill>
              <a:schemeClr val="bg1">
                <a:alpha val="66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ZA"/>
            </a:p>
          </p:txBody>
        </p:sp>
        <p:pic>
          <p:nvPicPr>
            <p:cNvPr id="3077" name="Picture 8" descr="SAWEA_logo_pre-final.TIF"/>
            <p:cNvPicPr>
              <a:picLocks noChangeAspect="1"/>
            </p:cNvPicPr>
            <p:nvPr/>
          </p:nvPicPr>
          <p:blipFill>
            <a:blip r:embed="rId3" cstate="print"/>
            <a:srcRect/>
            <a:stretch>
              <a:fillRect/>
            </a:stretch>
          </p:blipFill>
          <p:spPr bwMode="auto">
            <a:xfrm>
              <a:off x="152400" y="6019800"/>
              <a:ext cx="2447925" cy="684213"/>
            </a:xfrm>
            <a:prstGeom prst="rect">
              <a:avLst/>
            </a:prstGeom>
            <a:noFill/>
            <a:ln w="9525">
              <a:noFill/>
              <a:miter lim="800000"/>
              <a:headEnd/>
              <a:tailEnd/>
            </a:ln>
          </p:spPr>
        </p:pic>
        <p:cxnSp>
          <p:nvCxnSpPr>
            <p:cNvPr id="12" name="Straight Connector 11"/>
            <p:cNvCxnSpPr/>
            <p:nvPr/>
          </p:nvCxnSpPr>
          <p:spPr>
            <a:xfrm>
              <a:off x="1219200" y="6248400"/>
              <a:ext cx="762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4" name="Title 13"/>
          <p:cNvSpPr>
            <a:spLocks noGrp="1"/>
          </p:cNvSpPr>
          <p:nvPr>
            <p:ph type="title"/>
          </p:nvPr>
        </p:nvSpPr>
        <p:spPr/>
        <p:txBody>
          <a:bodyPr/>
          <a:lstStyle/>
          <a:p>
            <a:pPr algn="l"/>
            <a:r>
              <a:rPr lang="en-GB" sz="2800" dirty="0" smtClean="0">
                <a:solidFill>
                  <a:schemeClr val="bg1">
                    <a:lumMod val="65000"/>
                  </a:schemeClr>
                </a:solidFill>
                <a:latin typeface="Verdana" pitchFamily="34" charset="0"/>
              </a:rPr>
              <a:t>LED Definitions – World Bank</a:t>
            </a:r>
            <a:endParaRPr lang="en-US" sz="2800" dirty="0">
              <a:solidFill>
                <a:schemeClr val="bg1">
                  <a:lumMod val="65000"/>
                </a:schemeClr>
              </a:solidFill>
              <a:latin typeface="Verdana" pitchFamily="34" charset="0"/>
            </a:endParaRPr>
          </a:p>
        </p:txBody>
      </p:sp>
      <p:sp>
        <p:nvSpPr>
          <p:cNvPr id="15" name="Content Placeholder 14"/>
          <p:cNvSpPr>
            <a:spLocks noGrp="1"/>
          </p:cNvSpPr>
          <p:nvPr>
            <p:ph idx="1"/>
          </p:nvPr>
        </p:nvSpPr>
        <p:spPr>
          <a:xfrm>
            <a:off x="457200" y="1600200"/>
            <a:ext cx="6203032" cy="4525963"/>
          </a:xfrm>
        </p:spPr>
        <p:txBody>
          <a:bodyPr/>
          <a:lstStyle/>
          <a:p>
            <a:r>
              <a:rPr lang="en-US" dirty="0" smtClean="0"/>
              <a:t>"The purpose of local economic development (LED) is to build up the economic capacity of a local area to improve its economic future and the quality of life for all. It is a process by which public, business and nongovernmental sector partners work collectively to create better conditions for economic growth and employment generation." </a:t>
            </a:r>
          </a:p>
          <a:p>
            <a:endParaRPr lang="en-GB" sz="1800" dirty="0" smtClean="0">
              <a:latin typeface="Verdana" pitchFamily="34" charset="0"/>
            </a:endParaRPr>
          </a:p>
          <a:p>
            <a:endParaRPr lang="en-GB" sz="1800" dirty="0" smtClean="0">
              <a:latin typeface="Verdana" pitchFamily="34" charset="0"/>
            </a:endParaRPr>
          </a:p>
          <a:p>
            <a:pPr lvl="1"/>
            <a:endParaRPr lang="en-GB" dirty="0" smtClean="0">
              <a:latin typeface="Verdana" pitchFamily="34" charset="0"/>
            </a:endParaRPr>
          </a:p>
          <a:p>
            <a:endParaRPr lang="en-GB" dirty="0" smtClean="0">
              <a:latin typeface="Verdana" pitchFamily="34" charset="0"/>
            </a:endParaRPr>
          </a:p>
          <a:p>
            <a:endParaRPr lang="en-US" dirty="0">
              <a:latin typeface="Verdan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AWEA_Presentation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SAWEA_Presentation_template</Template>
  <TotalTime>553</TotalTime>
  <Words>954</Words>
  <Application>Microsoft Office PowerPoint</Application>
  <PresentationFormat>On-screen Show (4:3)</PresentationFormat>
  <Paragraphs>228</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SAWEA_Presentation_template</vt:lpstr>
      <vt:lpstr>Slide 1</vt:lpstr>
      <vt:lpstr>Slide 2</vt:lpstr>
      <vt:lpstr>Who we are</vt:lpstr>
      <vt:lpstr>What we believe</vt:lpstr>
      <vt:lpstr>Who we are</vt:lpstr>
      <vt:lpstr>Who we are</vt:lpstr>
      <vt:lpstr>Slide 7</vt:lpstr>
      <vt:lpstr>LED Definitions - GTZ</vt:lpstr>
      <vt:lpstr>LED Definitions – World Bank</vt:lpstr>
      <vt:lpstr>LED Definitions - ILO</vt:lpstr>
      <vt:lpstr>LED Definitions - UN-Habitat</vt:lpstr>
      <vt:lpstr>SAWEA Recipe for LED  Mala Mogodu</vt:lpstr>
      <vt:lpstr>Key ingredients for our Mogodu</vt:lpstr>
      <vt:lpstr>Cooking instruction for our Mogodu</vt:lpstr>
      <vt:lpstr>What we are doing</vt:lpstr>
      <vt:lpstr>What we are doing</vt:lpstr>
      <vt:lpstr>Slide 17</vt:lpstr>
      <vt:lpstr>Slide 18</vt:lpstr>
      <vt:lpstr>What we are doing</vt:lpstr>
      <vt:lpstr>Slide 20</vt:lpstr>
      <vt:lpstr>Dedicated working groups</vt:lpstr>
      <vt:lpstr>Conclusion</vt:lpstr>
      <vt:lpstr>Slide 23</vt:lpstr>
      <vt:lpstr>Slide 24</vt:lpstr>
      <vt:lpstr>Slide 25</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Tanton</dc:creator>
  <cp:lastModifiedBy>Mark Tanton</cp:lastModifiedBy>
  <cp:revision>98</cp:revision>
  <dcterms:created xsi:type="dcterms:W3CDTF">2010-07-27T17:02:42Z</dcterms:created>
  <dcterms:modified xsi:type="dcterms:W3CDTF">2010-09-28T12:52:11Z</dcterms:modified>
</cp:coreProperties>
</file>